
<file path=[Content_Types].xml><?xml version="1.0" encoding="utf-8"?>
<Types xmlns="http://schemas.openxmlformats.org/package/2006/content-types">
  <Default Extension="emf" ContentType="image/x-emf"/>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61" r:id="rId4"/>
    <p:sldId id="258" r:id="rId5"/>
    <p:sldId id="268" r:id="rId6"/>
    <p:sldId id="259" r:id="rId7"/>
    <p:sldId id="263" r:id="rId8"/>
    <p:sldId id="267" r:id="rId9"/>
    <p:sldId id="266" r:id="rId10"/>
    <p:sldId id="264" r:id="rId1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7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54F5DB-B102-A74A-A2F0-D7BC49AC6A60}" v="29" dt="2019-05-01T12:04:47.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23"/>
    <p:restoredTop sz="50000"/>
  </p:normalViewPr>
  <p:slideViewPr>
    <p:cSldViewPr snapToGrid="0" snapToObjects="1">
      <p:cViewPr varScale="1">
        <p:scale>
          <a:sx n="124" d="100"/>
          <a:sy n="124"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rid Lund" userId="b6f6ed2d-6e37-4f68-a508-57e30b5a220c" providerId="ADAL" clId="{6A54F5DB-B102-A74A-A2F0-D7BC49AC6A60}"/>
    <pc:docChg chg="custSel addSld modSld sldOrd">
      <pc:chgData name="Ingrid Lund" userId="b6f6ed2d-6e37-4f68-a508-57e30b5a220c" providerId="ADAL" clId="{6A54F5DB-B102-A74A-A2F0-D7BC49AC6A60}" dt="2019-05-01T12:05:26.114" v="578" actId="1076"/>
      <pc:docMkLst>
        <pc:docMk/>
      </pc:docMkLst>
      <pc:sldChg chg="addSp delSp modSp delAnim">
        <pc:chgData name="Ingrid Lund" userId="b6f6ed2d-6e37-4f68-a508-57e30b5a220c" providerId="ADAL" clId="{6A54F5DB-B102-A74A-A2F0-D7BC49AC6A60}" dt="2019-05-01T11:29:56.621" v="4" actId="1076"/>
        <pc:sldMkLst>
          <pc:docMk/>
          <pc:sldMk cId="930132888" sldId="256"/>
        </pc:sldMkLst>
        <pc:picChg chg="del">
          <ac:chgData name="Ingrid Lund" userId="b6f6ed2d-6e37-4f68-a508-57e30b5a220c" providerId="ADAL" clId="{6A54F5DB-B102-A74A-A2F0-D7BC49AC6A60}" dt="2019-05-01T11:29:43.495" v="0" actId="478"/>
          <ac:picMkLst>
            <pc:docMk/>
            <pc:sldMk cId="930132888" sldId="256"/>
            <ac:picMk id="4" creationId="{8372DA48-E6A9-2A42-B680-8732341EBCF4}"/>
          </ac:picMkLst>
        </pc:picChg>
        <pc:picChg chg="add mod">
          <ac:chgData name="Ingrid Lund" userId="b6f6ed2d-6e37-4f68-a508-57e30b5a220c" providerId="ADAL" clId="{6A54F5DB-B102-A74A-A2F0-D7BC49AC6A60}" dt="2019-05-01T11:29:56.621" v="4" actId="1076"/>
          <ac:picMkLst>
            <pc:docMk/>
            <pc:sldMk cId="930132888" sldId="256"/>
            <ac:picMk id="9" creationId="{F2C0E042-08CD-6A4E-AB2C-212CDBDAFC4B}"/>
          </ac:picMkLst>
        </pc:picChg>
      </pc:sldChg>
      <pc:sldChg chg="ord">
        <pc:chgData name="Ingrid Lund" userId="b6f6ed2d-6e37-4f68-a508-57e30b5a220c" providerId="ADAL" clId="{6A54F5DB-B102-A74A-A2F0-D7BC49AC6A60}" dt="2019-05-01T11:57:43.828" v="92"/>
        <pc:sldMkLst>
          <pc:docMk/>
          <pc:sldMk cId="4161946663" sldId="259"/>
        </pc:sldMkLst>
      </pc:sldChg>
      <pc:sldChg chg="addSp delSp modSp">
        <pc:chgData name="Ingrid Lund" userId="b6f6ed2d-6e37-4f68-a508-57e30b5a220c" providerId="ADAL" clId="{6A54F5DB-B102-A74A-A2F0-D7BC49AC6A60}" dt="2019-05-01T12:02:46.216" v="553" actId="1076"/>
        <pc:sldMkLst>
          <pc:docMk/>
          <pc:sldMk cId="3387787731" sldId="261"/>
        </pc:sldMkLst>
        <pc:picChg chg="del">
          <ac:chgData name="Ingrid Lund" userId="b6f6ed2d-6e37-4f68-a508-57e30b5a220c" providerId="ADAL" clId="{6A54F5DB-B102-A74A-A2F0-D7BC49AC6A60}" dt="2019-05-01T12:02:41.198" v="551" actId="478"/>
          <ac:picMkLst>
            <pc:docMk/>
            <pc:sldMk cId="3387787731" sldId="261"/>
            <ac:picMk id="6" creationId="{71D1C4DD-2E63-5B42-A043-55550A9F6E88}"/>
          </ac:picMkLst>
        </pc:picChg>
        <pc:picChg chg="add mod">
          <ac:chgData name="Ingrid Lund" userId="b6f6ed2d-6e37-4f68-a508-57e30b5a220c" providerId="ADAL" clId="{6A54F5DB-B102-A74A-A2F0-D7BC49AC6A60}" dt="2019-05-01T12:02:46.216" v="553" actId="1076"/>
          <ac:picMkLst>
            <pc:docMk/>
            <pc:sldMk cId="3387787731" sldId="261"/>
            <ac:picMk id="9" creationId="{FA45855E-C0A6-3F48-8749-5DF04F8C87B9}"/>
          </ac:picMkLst>
        </pc:picChg>
      </pc:sldChg>
      <pc:sldChg chg="modSp">
        <pc:chgData name="Ingrid Lund" userId="b6f6ed2d-6e37-4f68-a508-57e30b5a220c" providerId="ADAL" clId="{6A54F5DB-B102-A74A-A2F0-D7BC49AC6A60}" dt="2019-05-01T11:54:31.463" v="91" actId="207"/>
        <pc:sldMkLst>
          <pc:docMk/>
          <pc:sldMk cId="239615667" sldId="263"/>
        </pc:sldMkLst>
        <pc:spChg chg="mod">
          <ac:chgData name="Ingrid Lund" userId="b6f6ed2d-6e37-4f68-a508-57e30b5a220c" providerId="ADAL" clId="{6A54F5DB-B102-A74A-A2F0-D7BC49AC6A60}" dt="2019-05-01T11:54:15.011" v="89" actId="207"/>
          <ac:spMkLst>
            <pc:docMk/>
            <pc:sldMk cId="239615667" sldId="263"/>
            <ac:spMk id="3" creationId="{E22289DD-069C-5A4D-B102-B20D4B975664}"/>
          </ac:spMkLst>
        </pc:spChg>
        <pc:spChg chg="mod">
          <ac:chgData name="Ingrid Lund" userId="b6f6ed2d-6e37-4f68-a508-57e30b5a220c" providerId="ADAL" clId="{6A54F5DB-B102-A74A-A2F0-D7BC49AC6A60}" dt="2019-05-01T11:54:31.463" v="91" actId="207"/>
          <ac:spMkLst>
            <pc:docMk/>
            <pc:sldMk cId="239615667" sldId="263"/>
            <ac:spMk id="5" creationId="{DAFD55D5-96B6-F641-B7E2-E28B7D805C30}"/>
          </ac:spMkLst>
        </pc:spChg>
      </pc:sldChg>
      <pc:sldChg chg="modSp">
        <pc:chgData name="Ingrid Lund" userId="b6f6ed2d-6e37-4f68-a508-57e30b5a220c" providerId="ADAL" clId="{6A54F5DB-B102-A74A-A2F0-D7BC49AC6A60}" dt="2019-05-01T12:05:26.114" v="578" actId="1076"/>
        <pc:sldMkLst>
          <pc:docMk/>
          <pc:sldMk cId="1283779651" sldId="267"/>
        </pc:sldMkLst>
        <pc:spChg chg="mod">
          <ac:chgData name="Ingrid Lund" userId="b6f6ed2d-6e37-4f68-a508-57e30b5a220c" providerId="ADAL" clId="{6A54F5DB-B102-A74A-A2F0-D7BC49AC6A60}" dt="2019-05-01T11:51:54.249" v="88" actId="20577"/>
          <ac:spMkLst>
            <pc:docMk/>
            <pc:sldMk cId="1283779651" sldId="267"/>
            <ac:spMk id="2" creationId="{91D1D648-52A3-9245-9749-974302DDA96A}"/>
          </ac:spMkLst>
        </pc:spChg>
        <pc:picChg chg="mod">
          <ac:chgData name="Ingrid Lund" userId="b6f6ed2d-6e37-4f68-a508-57e30b5a220c" providerId="ADAL" clId="{6A54F5DB-B102-A74A-A2F0-D7BC49AC6A60}" dt="2019-05-01T12:05:26.114" v="578" actId="1076"/>
          <ac:picMkLst>
            <pc:docMk/>
            <pc:sldMk cId="1283779651" sldId="267"/>
            <ac:picMk id="4" creationId="{50A6E4D9-79FA-124B-8778-B67081CF8C93}"/>
          </ac:picMkLst>
        </pc:picChg>
      </pc:sldChg>
      <pc:sldChg chg="addSp delSp modSp add mod ord setBg">
        <pc:chgData name="Ingrid Lund" userId="b6f6ed2d-6e37-4f68-a508-57e30b5a220c" providerId="ADAL" clId="{6A54F5DB-B102-A74A-A2F0-D7BC49AC6A60}" dt="2019-05-01T12:04:47.626" v="577" actId="20577"/>
        <pc:sldMkLst>
          <pc:docMk/>
          <pc:sldMk cId="3981085870" sldId="268"/>
        </pc:sldMkLst>
        <pc:spChg chg="mod">
          <ac:chgData name="Ingrid Lund" userId="b6f6ed2d-6e37-4f68-a508-57e30b5a220c" providerId="ADAL" clId="{6A54F5DB-B102-A74A-A2F0-D7BC49AC6A60}" dt="2019-05-01T12:02:56.989" v="554" actId="26606"/>
          <ac:spMkLst>
            <pc:docMk/>
            <pc:sldMk cId="3981085870" sldId="268"/>
            <ac:spMk id="2" creationId="{E8E0E5A7-53DC-FA41-B9D9-98BCDDCDF95D}"/>
          </ac:spMkLst>
        </pc:spChg>
        <pc:spChg chg="del mod">
          <ac:chgData name="Ingrid Lund" userId="b6f6ed2d-6e37-4f68-a508-57e30b5a220c" providerId="ADAL" clId="{6A54F5DB-B102-A74A-A2F0-D7BC49AC6A60}" dt="2019-05-01T12:02:56.989" v="554" actId="26606"/>
          <ac:spMkLst>
            <pc:docMk/>
            <pc:sldMk cId="3981085870" sldId="268"/>
            <ac:spMk id="3" creationId="{7FD03C11-3C5D-9848-BD64-48DA33C18550}"/>
          </ac:spMkLst>
        </pc:spChg>
        <pc:spChg chg="add">
          <ac:chgData name="Ingrid Lund" userId="b6f6ed2d-6e37-4f68-a508-57e30b5a220c" providerId="ADAL" clId="{6A54F5DB-B102-A74A-A2F0-D7BC49AC6A60}" dt="2019-05-01T12:02:56.989" v="554" actId="26606"/>
          <ac:spMkLst>
            <pc:docMk/>
            <pc:sldMk cId="3981085870" sldId="268"/>
            <ac:spMk id="10" creationId="{42285737-90EE-47DC-AC80-8AE156B11969}"/>
          </ac:spMkLst>
        </pc:spChg>
        <pc:grpChg chg="add">
          <ac:chgData name="Ingrid Lund" userId="b6f6ed2d-6e37-4f68-a508-57e30b5a220c" providerId="ADAL" clId="{6A54F5DB-B102-A74A-A2F0-D7BC49AC6A60}" dt="2019-05-01T12:02:56.989" v="554" actId="26606"/>
          <ac:grpSpMkLst>
            <pc:docMk/>
            <pc:sldMk cId="3981085870" sldId="268"/>
            <ac:grpSpMk id="12" creationId="{B57BDC17-F1B3-455F-BBF1-680AA1F25C06}"/>
          </ac:grpSpMkLst>
        </pc:grpChg>
        <pc:graphicFrameChg chg="add mod">
          <ac:chgData name="Ingrid Lund" userId="b6f6ed2d-6e37-4f68-a508-57e30b5a220c" providerId="ADAL" clId="{6A54F5DB-B102-A74A-A2F0-D7BC49AC6A60}" dt="2019-05-01T12:04:47.626" v="577" actId="20577"/>
          <ac:graphicFrameMkLst>
            <pc:docMk/>
            <pc:sldMk cId="3981085870" sldId="268"/>
            <ac:graphicFrameMk id="5" creationId="{529C0D16-FAB3-4CBD-BD94-7A89A7237327}"/>
          </ac:graphicFrameMkLst>
        </pc:graphicFrameChg>
        <pc:picChg chg="add mod">
          <ac:chgData name="Ingrid Lund" userId="b6f6ed2d-6e37-4f68-a508-57e30b5a220c" providerId="ADAL" clId="{6A54F5DB-B102-A74A-A2F0-D7BC49AC6A60}" dt="2019-05-01T12:03:45.762" v="557" actId="1076"/>
          <ac:picMkLst>
            <pc:docMk/>
            <pc:sldMk cId="3981085870" sldId="268"/>
            <ac:picMk id="19" creationId="{8235CFA1-B9DE-9445-B3E9-7DAD3937117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0CFB6B-BB96-4404-98D6-7B3E00E89A8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E2C90BE-7643-473D-AE58-58ADA8589E83}">
      <dgm:prSet/>
      <dgm:spPr/>
      <dgm:t>
        <a:bodyPr/>
        <a:lstStyle/>
        <a:p>
          <a:r>
            <a:rPr lang="nb-NO" dirty="0"/>
            <a:t>Mellom 6-12% av barn i Norge i barnehagen blir mobbet (2019). </a:t>
          </a:r>
          <a:endParaRPr lang="en-US" dirty="0"/>
        </a:p>
      </dgm:t>
    </dgm:pt>
    <dgm:pt modelId="{CA1CB159-AAD6-45B3-A402-5991213EA03C}" type="parTrans" cxnId="{29FC12A6-2F77-4B86-9FD2-F14229541F73}">
      <dgm:prSet/>
      <dgm:spPr/>
      <dgm:t>
        <a:bodyPr/>
        <a:lstStyle/>
        <a:p>
          <a:endParaRPr lang="en-US"/>
        </a:p>
      </dgm:t>
    </dgm:pt>
    <dgm:pt modelId="{D5F8771B-770E-4C95-BB20-653BAFCE53ED}" type="sibTrans" cxnId="{29FC12A6-2F77-4B86-9FD2-F14229541F73}">
      <dgm:prSet/>
      <dgm:spPr/>
      <dgm:t>
        <a:bodyPr/>
        <a:lstStyle/>
        <a:p>
          <a:endParaRPr lang="en-US"/>
        </a:p>
      </dgm:t>
    </dgm:pt>
    <dgm:pt modelId="{16BC7A35-433C-4FFE-A1C3-7D0205C4D6F4}">
      <dgm:prSet/>
      <dgm:spPr/>
      <dgm:t>
        <a:bodyPr/>
        <a:lstStyle/>
        <a:p>
          <a:r>
            <a:rPr lang="nb-NO"/>
            <a:t>Mobbing i barnehagen er knyttet til utestengelse fra lek og vennskap som er to av de viktigste faktorene for god psykisk helse, trivsel og utvikling</a:t>
          </a:r>
          <a:endParaRPr lang="en-US"/>
        </a:p>
      </dgm:t>
    </dgm:pt>
    <dgm:pt modelId="{70125CFB-00C3-4D53-A837-65D5DA6B0A61}" type="parTrans" cxnId="{F048CCF2-AFDA-4B4D-8832-F3C61E6631E4}">
      <dgm:prSet/>
      <dgm:spPr/>
      <dgm:t>
        <a:bodyPr/>
        <a:lstStyle/>
        <a:p>
          <a:endParaRPr lang="en-US"/>
        </a:p>
      </dgm:t>
    </dgm:pt>
    <dgm:pt modelId="{87C2CCD5-1B8C-4B6E-BAD3-4A103312D5BE}" type="sibTrans" cxnId="{F048CCF2-AFDA-4B4D-8832-F3C61E6631E4}">
      <dgm:prSet/>
      <dgm:spPr/>
      <dgm:t>
        <a:bodyPr/>
        <a:lstStyle/>
        <a:p>
          <a:endParaRPr lang="en-US"/>
        </a:p>
      </dgm:t>
    </dgm:pt>
    <dgm:pt modelId="{E0BC0D49-E7F7-4E32-AA2D-73E60147AAA9}">
      <dgm:prSet/>
      <dgm:spPr/>
      <dgm:t>
        <a:bodyPr/>
        <a:lstStyle/>
        <a:p>
          <a:r>
            <a:rPr lang="nb-NO"/>
            <a:t>Forskning sier at godt samarbeid mellom foreldre og ansatte er forbyggende mot mobbing i barnehagen</a:t>
          </a:r>
          <a:endParaRPr lang="en-US"/>
        </a:p>
      </dgm:t>
    </dgm:pt>
    <dgm:pt modelId="{98CD00F3-C7DC-4692-B76A-91BD941E7333}" type="parTrans" cxnId="{264A3076-DC25-4AEF-BB5A-8FE8BB83DE60}">
      <dgm:prSet/>
      <dgm:spPr/>
      <dgm:t>
        <a:bodyPr/>
        <a:lstStyle/>
        <a:p>
          <a:endParaRPr lang="en-US"/>
        </a:p>
      </dgm:t>
    </dgm:pt>
    <dgm:pt modelId="{7AB941E3-BAE5-4E7C-A2A6-CD1423982A4F}" type="sibTrans" cxnId="{264A3076-DC25-4AEF-BB5A-8FE8BB83DE60}">
      <dgm:prSet/>
      <dgm:spPr/>
      <dgm:t>
        <a:bodyPr/>
        <a:lstStyle/>
        <a:p>
          <a:endParaRPr lang="en-US"/>
        </a:p>
      </dgm:t>
    </dgm:pt>
    <dgm:pt modelId="{4C19A03F-11F3-7840-A1B3-447017E81DD1}" type="pres">
      <dgm:prSet presAssocID="{070CFB6B-BB96-4404-98D6-7B3E00E89A8E}" presName="vert0" presStyleCnt="0">
        <dgm:presLayoutVars>
          <dgm:dir/>
          <dgm:animOne val="branch"/>
          <dgm:animLvl val="lvl"/>
        </dgm:presLayoutVars>
      </dgm:prSet>
      <dgm:spPr/>
    </dgm:pt>
    <dgm:pt modelId="{18A9104B-56EA-D141-99F3-33481129268F}" type="pres">
      <dgm:prSet presAssocID="{CE2C90BE-7643-473D-AE58-58ADA8589E83}" presName="thickLine" presStyleLbl="alignNode1" presStyleIdx="0" presStyleCnt="3"/>
      <dgm:spPr/>
    </dgm:pt>
    <dgm:pt modelId="{B9F717AB-EAD3-5044-B9E8-FF7C96111EB4}" type="pres">
      <dgm:prSet presAssocID="{CE2C90BE-7643-473D-AE58-58ADA8589E83}" presName="horz1" presStyleCnt="0"/>
      <dgm:spPr/>
    </dgm:pt>
    <dgm:pt modelId="{71D507C4-EAE2-6D4E-A042-48E58BA2206F}" type="pres">
      <dgm:prSet presAssocID="{CE2C90BE-7643-473D-AE58-58ADA8589E83}" presName="tx1" presStyleLbl="revTx" presStyleIdx="0" presStyleCnt="3"/>
      <dgm:spPr/>
    </dgm:pt>
    <dgm:pt modelId="{FBDA9BCB-6DD6-B243-A4EE-8A66406D7C0D}" type="pres">
      <dgm:prSet presAssocID="{CE2C90BE-7643-473D-AE58-58ADA8589E83}" presName="vert1" presStyleCnt="0"/>
      <dgm:spPr/>
    </dgm:pt>
    <dgm:pt modelId="{170654D9-135D-8042-A21E-A4B5EA12CD2C}" type="pres">
      <dgm:prSet presAssocID="{16BC7A35-433C-4FFE-A1C3-7D0205C4D6F4}" presName="thickLine" presStyleLbl="alignNode1" presStyleIdx="1" presStyleCnt="3"/>
      <dgm:spPr/>
    </dgm:pt>
    <dgm:pt modelId="{1DD1FAA7-849D-C044-9166-7E245736EE57}" type="pres">
      <dgm:prSet presAssocID="{16BC7A35-433C-4FFE-A1C3-7D0205C4D6F4}" presName="horz1" presStyleCnt="0"/>
      <dgm:spPr/>
    </dgm:pt>
    <dgm:pt modelId="{E8351E5D-B3D7-E34A-8D34-827C348092D0}" type="pres">
      <dgm:prSet presAssocID="{16BC7A35-433C-4FFE-A1C3-7D0205C4D6F4}" presName="tx1" presStyleLbl="revTx" presStyleIdx="1" presStyleCnt="3"/>
      <dgm:spPr/>
    </dgm:pt>
    <dgm:pt modelId="{6EF5E664-7E4F-A247-956B-A2651E9F9C31}" type="pres">
      <dgm:prSet presAssocID="{16BC7A35-433C-4FFE-A1C3-7D0205C4D6F4}" presName="vert1" presStyleCnt="0"/>
      <dgm:spPr/>
    </dgm:pt>
    <dgm:pt modelId="{6E950D45-8200-7049-9D70-D0E4E09ACC91}" type="pres">
      <dgm:prSet presAssocID="{E0BC0D49-E7F7-4E32-AA2D-73E60147AAA9}" presName="thickLine" presStyleLbl="alignNode1" presStyleIdx="2" presStyleCnt="3"/>
      <dgm:spPr/>
    </dgm:pt>
    <dgm:pt modelId="{985ADCA8-DB47-F344-9C08-0871F01806C9}" type="pres">
      <dgm:prSet presAssocID="{E0BC0D49-E7F7-4E32-AA2D-73E60147AAA9}" presName="horz1" presStyleCnt="0"/>
      <dgm:spPr/>
    </dgm:pt>
    <dgm:pt modelId="{F16E600A-00CA-5342-87BA-2C4248DDC554}" type="pres">
      <dgm:prSet presAssocID="{E0BC0D49-E7F7-4E32-AA2D-73E60147AAA9}" presName="tx1" presStyleLbl="revTx" presStyleIdx="2" presStyleCnt="3"/>
      <dgm:spPr/>
    </dgm:pt>
    <dgm:pt modelId="{3CE53BCA-3F71-CB4F-8AC7-CAEBD69BCC12}" type="pres">
      <dgm:prSet presAssocID="{E0BC0D49-E7F7-4E32-AA2D-73E60147AAA9}" presName="vert1" presStyleCnt="0"/>
      <dgm:spPr/>
    </dgm:pt>
  </dgm:ptLst>
  <dgm:cxnLst>
    <dgm:cxn modelId="{9C4F6B1A-1AF8-194A-81BB-8B36A556E9FA}" type="presOf" srcId="{E0BC0D49-E7F7-4E32-AA2D-73E60147AAA9}" destId="{F16E600A-00CA-5342-87BA-2C4248DDC554}" srcOrd="0" destOrd="0" presId="urn:microsoft.com/office/officeart/2008/layout/LinedList"/>
    <dgm:cxn modelId="{D7B5725D-4FA9-CE48-9F84-40CF122C23F3}" type="presOf" srcId="{16BC7A35-433C-4FFE-A1C3-7D0205C4D6F4}" destId="{E8351E5D-B3D7-E34A-8D34-827C348092D0}" srcOrd="0" destOrd="0" presId="urn:microsoft.com/office/officeart/2008/layout/LinedList"/>
    <dgm:cxn modelId="{264A3076-DC25-4AEF-BB5A-8FE8BB83DE60}" srcId="{070CFB6B-BB96-4404-98D6-7B3E00E89A8E}" destId="{E0BC0D49-E7F7-4E32-AA2D-73E60147AAA9}" srcOrd="2" destOrd="0" parTransId="{98CD00F3-C7DC-4692-B76A-91BD941E7333}" sibTransId="{7AB941E3-BAE5-4E7C-A2A6-CD1423982A4F}"/>
    <dgm:cxn modelId="{DFCEA49C-7BC7-704D-A958-F451B0B14163}" type="presOf" srcId="{CE2C90BE-7643-473D-AE58-58ADA8589E83}" destId="{71D507C4-EAE2-6D4E-A042-48E58BA2206F}" srcOrd="0" destOrd="0" presId="urn:microsoft.com/office/officeart/2008/layout/LinedList"/>
    <dgm:cxn modelId="{29FC12A6-2F77-4B86-9FD2-F14229541F73}" srcId="{070CFB6B-BB96-4404-98D6-7B3E00E89A8E}" destId="{CE2C90BE-7643-473D-AE58-58ADA8589E83}" srcOrd="0" destOrd="0" parTransId="{CA1CB159-AAD6-45B3-A402-5991213EA03C}" sibTransId="{D5F8771B-770E-4C95-BB20-653BAFCE53ED}"/>
    <dgm:cxn modelId="{DD4A99E1-CEDB-404F-AE24-85E20E75F6CD}" type="presOf" srcId="{070CFB6B-BB96-4404-98D6-7B3E00E89A8E}" destId="{4C19A03F-11F3-7840-A1B3-447017E81DD1}" srcOrd="0" destOrd="0" presId="urn:microsoft.com/office/officeart/2008/layout/LinedList"/>
    <dgm:cxn modelId="{F048CCF2-AFDA-4B4D-8832-F3C61E6631E4}" srcId="{070CFB6B-BB96-4404-98D6-7B3E00E89A8E}" destId="{16BC7A35-433C-4FFE-A1C3-7D0205C4D6F4}" srcOrd="1" destOrd="0" parTransId="{70125CFB-00C3-4D53-A837-65D5DA6B0A61}" sibTransId="{87C2CCD5-1B8C-4B6E-BAD3-4A103312D5BE}"/>
    <dgm:cxn modelId="{143B163D-8E16-DC40-A5F5-F31A9BE94502}" type="presParOf" srcId="{4C19A03F-11F3-7840-A1B3-447017E81DD1}" destId="{18A9104B-56EA-D141-99F3-33481129268F}" srcOrd="0" destOrd="0" presId="urn:microsoft.com/office/officeart/2008/layout/LinedList"/>
    <dgm:cxn modelId="{AAAD8D57-7507-2942-B24C-0CD1F29A3726}" type="presParOf" srcId="{4C19A03F-11F3-7840-A1B3-447017E81DD1}" destId="{B9F717AB-EAD3-5044-B9E8-FF7C96111EB4}" srcOrd="1" destOrd="0" presId="urn:microsoft.com/office/officeart/2008/layout/LinedList"/>
    <dgm:cxn modelId="{26A49833-D278-244B-9410-13E67B05EC1A}" type="presParOf" srcId="{B9F717AB-EAD3-5044-B9E8-FF7C96111EB4}" destId="{71D507C4-EAE2-6D4E-A042-48E58BA2206F}" srcOrd="0" destOrd="0" presId="urn:microsoft.com/office/officeart/2008/layout/LinedList"/>
    <dgm:cxn modelId="{D0ACB0F0-7B86-8F44-B4C6-2B40FF289146}" type="presParOf" srcId="{B9F717AB-EAD3-5044-B9E8-FF7C96111EB4}" destId="{FBDA9BCB-6DD6-B243-A4EE-8A66406D7C0D}" srcOrd="1" destOrd="0" presId="urn:microsoft.com/office/officeart/2008/layout/LinedList"/>
    <dgm:cxn modelId="{1AC1A5CA-187E-7E40-BBEA-009A8146D913}" type="presParOf" srcId="{4C19A03F-11F3-7840-A1B3-447017E81DD1}" destId="{170654D9-135D-8042-A21E-A4B5EA12CD2C}" srcOrd="2" destOrd="0" presId="urn:microsoft.com/office/officeart/2008/layout/LinedList"/>
    <dgm:cxn modelId="{DFA1845A-C4C3-5748-9141-BB614D6D0412}" type="presParOf" srcId="{4C19A03F-11F3-7840-A1B3-447017E81DD1}" destId="{1DD1FAA7-849D-C044-9166-7E245736EE57}" srcOrd="3" destOrd="0" presId="urn:microsoft.com/office/officeart/2008/layout/LinedList"/>
    <dgm:cxn modelId="{61376874-65F1-C44F-9E66-32C59E552B0D}" type="presParOf" srcId="{1DD1FAA7-849D-C044-9166-7E245736EE57}" destId="{E8351E5D-B3D7-E34A-8D34-827C348092D0}" srcOrd="0" destOrd="0" presId="urn:microsoft.com/office/officeart/2008/layout/LinedList"/>
    <dgm:cxn modelId="{6F952D78-204F-FF46-A12E-BCB53573605C}" type="presParOf" srcId="{1DD1FAA7-849D-C044-9166-7E245736EE57}" destId="{6EF5E664-7E4F-A247-956B-A2651E9F9C31}" srcOrd="1" destOrd="0" presId="urn:microsoft.com/office/officeart/2008/layout/LinedList"/>
    <dgm:cxn modelId="{5BD9F2C1-B2E1-B442-BA65-01FEAB7BAFCC}" type="presParOf" srcId="{4C19A03F-11F3-7840-A1B3-447017E81DD1}" destId="{6E950D45-8200-7049-9D70-D0E4E09ACC91}" srcOrd="4" destOrd="0" presId="urn:microsoft.com/office/officeart/2008/layout/LinedList"/>
    <dgm:cxn modelId="{A01DEDD3-11B2-7D42-8AD3-F2C70A4BE735}" type="presParOf" srcId="{4C19A03F-11F3-7840-A1B3-447017E81DD1}" destId="{985ADCA8-DB47-F344-9C08-0871F01806C9}" srcOrd="5" destOrd="0" presId="urn:microsoft.com/office/officeart/2008/layout/LinedList"/>
    <dgm:cxn modelId="{139B9D40-2AB8-994D-ACD8-E0F234A246C7}" type="presParOf" srcId="{985ADCA8-DB47-F344-9C08-0871F01806C9}" destId="{F16E600A-00CA-5342-87BA-2C4248DDC554}" srcOrd="0" destOrd="0" presId="urn:microsoft.com/office/officeart/2008/layout/LinedList"/>
    <dgm:cxn modelId="{E5AA63D6-2F69-2541-95F2-F34A13DD18C0}" type="presParOf" srcId="{985ADCA8-DB47-F344-9C08-0871F01806C9}" destId="{3CE53BCA-3F71-CB4F-8AC7-CAEBD69BCC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104B-56EA-D141-99F3-33481129268F}">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507C4-EAE2-6D4E-A042-48E58BA2206F}">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b-NO" sz="2600" kern="1200" dirty="0"/>
            <a:t>Mellom 6-12% av barn i Norge i barnehagen blir mobbet (2019). </a:t>
          </a:r>
          <a:endParaRPr lang="en-US" sz="2600" kern="1200" dirty="0"/>
        </a:p>
      </dsp:txBody>
      <dsp:txXfrm>
        <a:off x="0" y="2492"/>
        <a:ext cx="6492875" cy="1700138"/>
      </dsp:txXfrm>
    </dsp:sp>
    <dsp:sp modelId="{170654D9-135D-8042-A21E-A4B5EA12CD2C}">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351E5D-B3D7-E34A-8D34-827C348092D0}">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b-NO" sz="2600" kern="1200"/>
            <a:t>Mobbing i barnehagen er knyttet til utestengelse fra lek og vennskap som er to av de viktigste faktorene for god psykisk helse, trivsel og utvikling</a:t>
          </a:r>
          <a:endParaRPr lang="en-US" sz="2600" kern="1200"/>
        </a:p>
      </dsp:txBody>
      <dsp:txXfrm>
        <a:off x="0" y="1702630"/>
        <a:ext cx="6492875" cy="1700138"/>
      </dsp:txXfrm>
    </dsp:sp>
    <dsp:sp modelId="{6E950D45-8200-7049-9D70-D0E4E09ACC91}">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6E600A-00CA-5342-87BA-2C4248DDC554}">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b-NO" sz="2600" kern="1200"/>
            <a:t>Forskning sier at godt samarbeid mellom foreldre og ansatte er forbyggende mot mobbing i barnehagen</a:t>
          </a:r>
          <a:endParaRPr lang="en-US" sz="2600" kern="1200"/>
        </a:p>
      </dsp:txBody>
      <dsp:txXfrm>
        <a:off x="0" y="3402769"/>
        <a:ext cx="6492875" cy="17001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811ED9-79E7-0045-A406-E4639033400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261B9D79-DA3D-B44B-8B23-7AA3A9E0B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2C29F06-72C9-BB4D-9934-36DF5007588A}"/>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5" name="Plassholder for bunntekst 4">
            <a:extLst>
              <a:ext uri="{FF2B5EF4-FFF2-40B4-BE49-F238E27FC236}">
                <a16:creationId xmlns:a16="http://schemas.microsoft.com/office/drawing/2014/main" id="{570F637D-4593-DE42-A5E9-A70349B1001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7DD9569-6616-C247-AEB2-4FEDE44BC4CD}"/>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293237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D5FB91-B951-EE46-90E0-7BE12E27CFD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9111B92-6612-CF4E-A712-B3AC918171A6}"/>
              </a:ext>
            </a:extLst>
          </p:cNvPr>
          <p:cNvSpPr>
            <a:spLocks noGrp="1"/>
          </p:cNvSpPr>
          <p:nvPr>
            <p:ph type="body" orient="vert" idx="1"/>
          </p:nvPr>
        </p:nvSpPr>
        <p:spPr/>
        <p:txBody>
          <a:bodyPr vert="eaVert"/>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F85F2B8F-D91C-E247-A0F6-214243FD8477}"/>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5" name="Plassholder for bunntekst 4">
            <a:extLst>
              <a:ext uri="{FF2B5EF4-FFF2-40B4-BE49-F238E27FC236}">
                <a16:creationId xmlns:a16="http://schemas.microsoft.com/office/drawing/2014/main" id="{E679F2B0-9E08-E24E-845A-7094292BFE5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55C6EDF-0FC6-E84A-9723-1C20A50E0855}"/>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409558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1100888-2F40-ED47-B8B2-10BFA1DE739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45F56C5-D04A-8145-9CB7-117965E201E9}"/>
              </a:ext>
            </a:extLst>
          </p:cNvPr>
          <p:cNvSpPr>
            <a:spLocks noGrp="1"/>
          </p:cNvSpPr>
          <p:nvPr>
            <p:ph type="body" orient="vert" idx="1"/>
          </p:nvPr>
        </p:nvSpPr>
        <p:spPr>
          <a:xfrm>
            <a:off x="838200" y="365125"/>
            <a:ext cx="7734300" cy="5811838"/>
          </a:xfrm>
        </p:spPr>
        <p:txBody>
          <a:bodyPr vert="eaVert"/>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08E0D7C3-8508-8E4D-9387-EA47F4D29DED}"/>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5" name="Plassholder for bunntekst 4">
            <a:extLst>
              <a:ext uri="{FF2B5EF4-FFF2-40B4-BE49-F238E27FC236}">
                <a16:creationId xmlns:a16="http://schemas.microsoft.com/office/drawing/2014/main" id="{04A43427-A131-1742-9E52-073C487158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97F476E-2C1C-E548-A210-D33A0F2372A2}"/>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2201685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02FF94-4065-D34E-93AF-B731A4BDFB0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0706BD5-E4B9-A540-A2B3-35D013B9C64B}"/>
              </a:ext>
            </a:extLst>
          </p:cNvPr>
          <p:cNvSpPr>
            <a:spLocks noGrp="1"/>
          </p:cNvSpPr>
          <p:nvPr>
            <p:ph idx="1"/>
          </p:nvPr>
        </p:nvSpPr>
        <p:spPr/>
        <p:txBody>
          <a:body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96B91A4D-63B8-E746-B68B-ECF2403FB9EA}"/>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5" name="Plassholder for bunntekst 4">
            <a:extLst>
              <a:ext uri="{FF2B5EF4-FFF2-40B4-BE49-F238E27FC236}">
                <a16:creationId xmlns:a16="http://schemas.microsoft.com/office/drawing/2014/main" id="{AE568BD9-4387-AE49-A5FB-A337575B141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35A76FF-496F-4E44-AC14-37A18E5A1826}"/>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155429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50B8D6-741A-6146-B98C-4F01CE361B97}"/>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428FEA2-159B-6348-B172-6F3A2B3C01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28650EB5-5AD3-FE4C-8484-90244CB07638}"/>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5" name="Plassholder for bunntekst 4">
            <a:extLst>
              <a:ext uri="{FF2B5EF4-FFF2-40B4-BE49-F238E27FC236}">
                <a16:creationId xmlns:a16="http://schemas.microsoft.com/office/drawing/2014/main" id="{F1811AD9-A9C8-F143-BC29-E2EE4F25573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9842460-3584-3742-9311-9A582FBAAF3D}"/>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264204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B1E309-2ADD-194F-947D-A654BCCB302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65499CE-3B64-614C-9DBD-992B7AAD8D85}"/>
              </a:ext>
            </a:extLst>
          </p:cNvPr>
          <p:cNvSpPr>
            <a:spLocks noGrp="1"/>
          </p:cNvSpPr>
          <p:nvPr>
            <p:ph sz="half" idx="1"/>
          </p:nvPr>
        </p:nvSpPr>
        <p:spPr>
          <a:xfrm>
            <a:off x="838200" y="1825625"/>
            <a:ext cx="5181600" cy="4351338"/>
          </a:xfrm>
        </p:spPr>
        <p:txBody>
          <a:body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B743DB0B-719C-7B40-9E99-0D9F6F6CCD73}"/>
              </a:ext>
            </a:extLst>
          </p:cNvPr>
          <p:cNvSpPr>
            <a:spLocks noGrp="1"/>
          </p:cNvSpPr>
          <p:nvPr>
            <p:ph sz="half" idx="2"/>
          </p:nvPr>
        </p:nvSpPr>
        <p:spPr>
          <a:xfrm>
            <a:off x="6172200" y="1825625"/>
            <a:ext cx="5181600" cy="4351338"/>
          </a:xfrm>
        </p:spPr>
        <p:txBody>
          <a:body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541C3799-A53C-AC45-929B-8E994FFF43E8}"/>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6" name="Plassholder for bunntekst 5">
            <a:extLst>
              <a:ext uri="{FF2B5EF4-FFF2-40B4-BE49-F238E27FC236}">
                <a16:creationId xmlns:a16="http://schemas.microsoft.com/office/drawing/2014/main" id="{8D332366-5109-E241-8CF0-F7C41003930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35F651B-BEA6-EF45-9587-EDA6E6AC5FFA}"/>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329175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8E0D47-FB05-F84E-8850-2C35BB0B272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5D9AAC9-3079-F94D-A913-D8F53B7E03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6F58B103-CCD7-074A-9259-9A3D3CB1EB4D}"/>
              </a:ext>
            </a:extLst>
          </p:cNvPr>
          <p:cNvSpPr>
            <a:spLocks noGrp="1"/>
          </p:cNvSpPr>
          <p:nvPr>
            <p:ph sz="half" idx="2"/>
          </p:nvPr>
        </p:nvSpPr>
        <p:spPr>
          <a:xfrm>
            <a:off x="839788" y="2505075"/>
            <a:ext cx="5157787" cy="3684588"/>
          </a:xfrm>
        </p:spPr>
        <p:txBody>
          <a:bodyPr/>
          <a:lstStyle/>
          <a:p>
            <a:r>
              <a:rPr lang="nb-NO"/>
              <a:t>Rediger tekststiler i malen
Andre nivå
Tredje nivå
Fjerde nivå
Femte nivå</a:t>
            </a:r>
          </a:p>
        </p:txBody>
      </p:sp>
      <p:sp>
        <p:nvSpPr>
          <p:cNvPr id="5" name="Plassholder for tekst 4">
            <a:extLst>
              <a:ext uri="{FF2B5EF4-FFF2-40B4-BE49-F238E27FC236}">
                <a16:creationId xmlns:a16="http://schemas.microsoft.com/office/drawing/2014/main" id="{9697A2C6-13CF-0F44-82A8-B05D4E9E1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b-NO"/>
              <a:t>Rediger tekststiler i malen
Andre nivå
Tredje nivå
Fjerde nivå
Femte nivå</a:t>
            </a:r>
          </a:p>
        </p:txBody>
      </p:sp>
      <p:sp>
        <p:nvSpPr>
          <p:cNvPr id="6" name="Plassholder for innhold 5">
            <a:extLst>
              <a:ext uri="{FF2B5EF4-FFF2-40B4-BE49-F238E27FC236}">
                <a16:creationId xmlns:a16="http://schemas.microsoft.com/office/drawing/2014/main" id="{BB7ACE5A-3E11-C743-A601-850E83C53E1F}"/>
              </a:ext>
            </a:extLst>
          </p:cNvPr>
          <p:cNvSpPr>
            <a:spLocks noGrp="1"/>
          </p:cNvSpPr>
          <p:nvPr>
            <p:ph sz="quarter" idx="4"/>
          </p:nvPr>
        </p:nvSpPr>
        <p:spPr>
          <a:xfrm>
            <a:off x="6172200" y="2505075"/>
            <a:ext cx="5183188" cy="3684588"/>
          </a:xfrm>
        </p:spPr>
        <p:txBody>
          <a:bodyPr/>
          <a:lstStyle/>
          <a:p>
            <a:r>
              <a:rPr lang="nb-NO"/>
              <a:t>Rediger tekststiler i malen
Andre nivå
Tredje nivå
Fjerde nivå
Femte nivå</a:t>
            </a:r>
          </a:p>
        </p:txBody>
      </p:sp>
      <p:sp>
        <p:nvSpPr>
          <p:cNvPr id="7" name="Plassholder for dato 6">
            <a:extLst>
              <a:ext uri="{FF2B5EF4-FFF2-40B4-BE49-F238E27FC236}">
                <a16:creationId xmlns:a16="http://schemas.microsoft.com/office/drawing/2014/main" id="{74716BD0-958B-0449-8D00-2F71C0E32C15}"/>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8" name="Plassholder for bunntekst 7">
            <a:extLst>
              <a:ext uri="{FF2B5EF4-FFF2-40B4-BE49-F238E27FC236}">
                <a16:creationId xmlns:a16="http://schemas.microsoft.com/office/drawing/2014/main" id="{77EC890C-23E6-AA4B-815F-4C32A919A9A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76B0562-5058-BA4B-AEBB-F0D75AAD9BEB}"/>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280808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5A6816-4835-E042-B715-2EB5B105789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91356B5-44F3-C942-9CE0-A217498816F5}"/>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4" name="Plassholder for bunntekst 3">
            <a:extLst>
              <a:ext uri="{FF2B5EF4-FFF2-40B4-BE49-F238E27FC236}">
                <a16:creationId xmlns:a16="http://schemas.microsoft.com/office/drawing/2014/main" id="{D3C9CF04-E365-5946-A1FF-6F36FDB0E25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02B0EC3-3DEF-4B40-949C-7B63CC52C89E}"/>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2611269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8E69BF1-7A8C-6942-ADD3-8B7F3F389A17}"/>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3" name="Plassholder for bunntekst 2">
            <a:extLst>
              <a:ext uri="{FF2B5EF4-FFF2-40B4-BE49-F238E27FC236}">
                <a16:creationId xmlns:a16="http://schemas.microsoft.com/office/drawing/2014/main" id="{A742C358-6DA6-A849-9B40-F1DE37024EA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A368F3C-3AAC-C14F-A672-5CFCB94C83C0}"/>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145574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AFC38D-1C86-B246-9506-9C3E30E8746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398331BE-D9EE-AB43-BDEB-3A3B53B3A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b-NO"/>
              <a:t>Rediger tekststiler i malen
Andre nivå
Tredje nivå
Fjerde nivå
Femte nivå</a:t>
            </a:r>
          </a:p>
        </p:txBody>
      </p:sp>
      <p:sp>
        <p:nvSpPr>
          <p:cNvPr id="4" name="Plassholder for tekst 3">
            <a:extLst>
              <a:ext uri="{FF2B5EF4-FFF2-40B4-BE49-F238E27FC236}">
                <a16:creationId xmlns:a16="http://schemas.microsoft.com/office/drawing/2014/main" id="{131FA793-C87F-4A45-A20E-D8559FC43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15B0C4EE-A3E8-FE40-A954-5A81712F7253}"/>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6" name="Plassholder for bunntekst 5">
            <a:extLst>
              <a:ext uri="{FF2B5EF4-FFF2-40B4-BE49-F238E27FC236}">
                <a16:creationId xmlns:a16="http://schemas.microsoft.com/office/drawing/2014/main" id="{DF467133-DAF7-1D4F-B538-9B89319F934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892ED19-1C9B-AB44-88FE-78AF09A70F57}"/>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296023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94F1C3-8714-2C4E-AC17-A14C742CCC6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D302F55-A674-D14F-98AC-10E7502B12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027D810-C952-4542-8A8F-B82536FEF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F100D112-65C2-764E-8907-5B5213042540}"/>
              </a:ext>
            </a:extLst>
          </p:cNvPr>
          <p:cNvSpPr>
            <a:spLocks noGrp="1"/>
          </p:cNvSpPr>
          <p:nvPr>
            <p:ph type="dt" sz="half" idx="10"/>
          </p:nvPr>
        </p:nvSpPr>
        <p:spPr/>
        <p:txBody>
          <a:bodyPr/>
          <a:lstStyle/>
          <a:p>
            <a:fld id="{85CD2547-EE85-694F-9DBA-B27A6BB520A9}" type="datetimeFigureOut">
              <a:rPr lang="nb-NO" smtClean="0"/>
              <a:t>02.05.2019</a:t>
            </a:fld>
            <a:endParaRPr lang="nb-NO"/>
          </a:p>
        </p:txBody>
      </p:sp>
      <p:sp>
        <p:nvSpPr>
          <p:cNvPr id="6" name="Plassholder for bunntekst 5">
            <a:extLst>
              <a:ext uri="{FF2B5EF4-FFF2-40B4-BE49-F238E27FC236}">
                <a16:creationId xmlns:a16="http://schemas.microsoft.com/office/drawing/2014/main" id="{D88EEFE4-20FB-1A40-92A2-C30FCDE7DB6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979196-480E-3F42-88C6-5D936E3F468A}"/>
              </a:ext>
            </a:extLst>
          </p:cNvPr>
          <p:cNvSpPr>
            <a:spLocks noGrp="1"/>
          </p:cNvSpPr>
          <p:nvPr>
            <p:ph type="sldNum" sz="quarter" idx="12"/>
          </p:nvPr>
        </p:nvSpPr>
        <p:spPr/>
        <p:txBody>
          <a:bodyPr/>
          <a:lstStyle/>
          <a:p>
            <a:fld id="{AC7EBB69-75AF-184D-A3F2-59B8CF03D5E1}" type="slidenum">
              <a:rPr lang="nb-NO" smtClean="0"/>
              <a:t>‹#›</a:t>
            </a:fld>
            <a:endParaRPr lang="nb-NO"/>
          </a:p>
        </p:txBody>
      </p:sp>
    </p:spTree>
    <p:extLst>
      <p:ext uri="{BB962C8B-B14F-4D97-AF65-F5344CB8AC3E}">
        <p14:creationId xmlns:p14="http://schemas.microsoft.com/office/powerpoint/2010/main" val="1887705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4BE9EE6-B283-A545-8F70-560D45545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5457468-DDDA-364D-953E-158DBFB15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4" name="Plassholder for dato 3">
            <a:extLst>
              <a:ext uri="{FF2B5EF4-FFF2-40B4-BE49-F238E27FC236}">
                <a16:creationId xmlns:a16="http://schemas.microsoft.com/office/drawing/2014/main" id="{ADDBC656-F65D-FB47-8A70-E06F8D52A0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D2547-EE85-694F-9DBA-B27A6BB520A9}" type="datetimeFigureOut">
              <a:rPr lang="nb-NO" smtClean="0"/>
              <a:t>02.05.2019</a:t>
            </a:fld>
            <a:endParaRPr lang="nb-NO"/>
          </a:p>
        </p:txBody>
      </p:sp>
      <p:sp>
        <p:nvSpPr>
          <p:cNvPr id="5" name="Plassholder for bunntekst 4">
            <a:extLst>
              <a:ext uri="{FF2B5EF4-FFF2-40B4-BE49-F238E27FC236}">
                <a16:creationId xmlns:a16="http://schemas.microsoft.com/office/drawing/2014/main" id="{D600803E-A5D3-4542-8633-82DABF7FD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78CE7A2-168D-8A44-AC0B-2E334A941A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EBB69-75AF-184D-A3F2-59B8CF03D5E1}" type="slidenum">
              <a:rPr lang="nb-NO" smtClean="0"/>
              <a:t>‹#›</a:t>
            </a:fld>
            <a:endParaRPr lang="nb-NO"/>
          </a:p>
        </p:txBody>
      </p:sp>
    </p:spTree>
    <p:extLst>
      <p:ext uri="{BB962C8B-B14F-4D97-AF65-F5344CB8AC3E}">
        <p14:creationId xmlns:p14="http://schemas.microsoft.com/office/powerpoint/2010/main" val="2012923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EB2EF7-9B5E-274F-8E3F-0480BB7D18C4}"/>
              </a:ext>
            </a:extLst>
          </p:cNvPr>
          <p:cNvSpPr>
            <a:spLocks noGrp="1"/>
          </p:cNvSpPr>
          <p:nvPr>
            <p:ph type="ctrTitle"/>
          </p:nvPr>
        </p:nvSpPr>
        <p:spPr>
          <a:xfrm>
            <a:off x="1524000" y="3011117"/>
            <a:ext cx="9144000" cy="1355750"/>
          </a:xfrm>
        </p:spPr>
        <p:txBody>
          <a:bodyPr>
            <a:normAutofit/>
          </a:bodyPr>
          <a:lstStyle/>
          <a:p>
            <a:pPr algn="l"/>
            <a:r>
              <a:rPr lang="nb-NO" sz="4600"/>
              <a:t>I samarbeid mot mobbing:</a:t>
            </a:r>
            <a:br>
              <a:rPr lang="nb-NO" sz="4600"/>
            </a:br>
            <a:r>
              <a:rPr lang="nb-NO" sz="4600"/>
              <a:t>Dialogmodellen</a:t>
            </a:r>
          </a:p>
        </p:txBody>
      </p:sp>
      <p:sp>
        <p:nvSpPr>
          <p:cNvPr id="3" name="Undertittel 2">
            <a:extLst>
              <a:ext uri="{FF2B5EF4-FFF2-40B4-BE49-F238E27FC236}">
                <a16:creationId xmlns:a16="http://schemas.microsoft.com/office/drawing/2014/main" id="{E6A8D8C6-5D04-0042-BE40-9AE78E4783C8}"/>
              </a:ext>
            </a:extLst>
          </p:cNvPr>
          <p:cNvSpPr>
            <a:spLocks noGrp="1"/>
          </p:cNvSpPr>
          <p:nvPr>
            <p:ph type="subTitle" idx="1"/>
          </p:nvPr>
        </p:nvSpPr>
        <p:spPr>
          <a:xfrm>
            <a:off x="1524000" y="4373823"/>
            <a:ext cx="9144000" cy="911117"/>
          </a:xfrm>
        </p:spPr>
        <p:txBody>
          <a:bodyPr>
            <a:normAutofit/>
          </a:bodyPr>
          <a:lstStyle/>
          <a:p>
            <a:pPr algn="l"/>
            <a:r>
              <a:rPr lang="nb-NO" sz="2000"/>
              <a:t>«Det var en fin og trygg måte å prate om et litt følsomt tema på. Det var fint å høre andre foreldres mening samt høre fra de ansatte i barnehagen».</a:t>
            </a:r>
          </a:p>
          <a:p>
            <a:pPr algn="l"/>
            <a:endParaRPr lang="nb-NO" sz="2000"/>
          </a:p>
        </p:txBody>
      </p:sp>
      <p:sp>
        <p:nvSpPr>
          <p:cNvPr id="27" name="Freeform 20">
            <a:extLst>
              <a:ext uri="{FF2B5EF4-FFF2-40B4-BE49-F238E27FC236}">
                <a16:creationId xmlns:a16="http://schemas.microsoft.com/office/drawing/2014/main" id="{B5128750-6DE7-4BD7-B6DD-399E90474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2758"/>
            <a:ext cx="4522796"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9" name="Freeform 12">
            <a:extLst>
              <a:ext uri="{FF2B5EF4-FFF2-40B4-BE49-F238E27FC236}">
                <a16:creationId xmlns:a16="http://schemas.microsoft.com/office/drawing/2014/main" id="{07BA6415-1CCB-4FE4-8D1D-DE0505D99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2">
            <a:extLst>
              <a:ext uri="{FF2B5EF4-FFF2-40B4-BE49-F238E27FC236}">
                <a16:creationId xmlns:a16="http://schemas.microsoft.com/office/drawing/2014/main" id="{CA1B373B-0DE9-4AE4-A839-26F801A34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48626"/>
            <a:ext cx="6754821"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a:extLst>
              <a:ext uri="{FF2B5EF4-FFF2-40B4-BE49-F238E27FC236}">
                <a16:creationId xmlns:a16="http://schemas.microsoft.com/office/drawing/2014/main" id="{F2C0E042-08CD-6A4E-AB2C-212CDBDAFC4B}"/>
              </a:ext>
            </a:extLst>
          </p:cNvPr>
          <p:cNvPicPr/>
          <p:nvPr/>
        </p:nvPicPr>
        <p:blipFill>
          <a:blip r:embed="rId2"/>
          <a:stretch>
            <a:fillRect/>
          </a:stretch>
        </p:blipFill>
        <p:spPr>
          <a:xfrm>
            <a:off x="5107343" y="229470"/>
            <a:ext cx="3294957" cy="2666789"/>
          </a:xfrm>
          <a:prstGeom prst="rect">
            <a:avLst/>
          </a:prstGeom>
        </p:spPr>
      </p:pic>
      <p:pic>
        <p:nvPicPr>
          <p:cNvPr id="5" name="Bilde 4">
            <a:extLst>
              <a:ext uri="{FF2B5EF4-FFF2-40B4-BE49-F238E27FC236}">
                <a16:creationId xmlns:a16="http://schemas.microsoft.com/office/drawing/2014/main" id="{02C6953B-F805-7146-AAFA-F2019D300D36}"/>
              </a:ext>
            </a:extLst>
          </p:cNvPr>
          <p:cNvPicPr>
            <a:picLocks noChangeAspect="1"/>
          </p:cNvPicPr>
          <p:nvPr/>
        </p:nvPicPr>
        <p:blipFill>
          <a:blip r:embed="rId3"/>
          <a:stretch>
            <a:fillRect/>
          </a:stretch>
        </p:blipFill>
        <p:spPr>
          <a:xfrm>
            <a:off x="9786135" y="229470"/>
            <a:ext cx="2133600" cy="876300"/>
          </a:xfrm>
          <a:prstGeom prst="rect">
            <a:avLst/>
          </a:prstGeom>
        </p:spPr>
      </p:pic>
    </p:spTree>
    <p:extLst>
      <p:ext uri="{BB962C8B-B14F-4D97-AF65-F5344CB8AC3E}">
        <p14:creationId xmlns:p14="http://schemas.microsoft.com/office/powerpoint/2010/main" val="930132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22DBB00-5902-0D49-A136-3B7EB4518197}"/>
              </a:ext>
            </a:extLst>
          </p:cNvPr>
          <p:cNvPicPr>
            <a:picLocks noChangeAspect="1"/>
          </p:cNvPicPr>
          <p:nvPr/>
        </p:nvPicPr>
        <p:blipFill>
          <a:blip r:embed="rId2"/>
          <a:stretch>
            <a:fillRect/>
          </a:stretch>
        </p:blipFill>
        <p:spPr>
          <a:xfrm>
            <a:off x="9786135" y="229470"/>
            <a:ext cx="2133600" cy="876300"/>
          </a:xfrm>
          <a:prstGeom prst="rect">
            <a:avLst/>
          </a:prstGeom>
        </p:spPr>
      </p:pic>
    </p:spTree>
    <p:extLst>
      <p:ext uri="{BB962C8B-B14F-4D97-AF65-F5344CB8AC3E}">
        <p14:creationId xmlns:p14="http://schemas.microsoft.com/office/powerpoint/2010/main" val="104224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F1051D6-6448-8D40-B51B-E03345B3A2F9}"/>
              </a:ext>
            </a:extLst>
          </p:cNvPr>
          <p:cNvSpPr>
            <a:spLocks noGrp="1"/>
          </p:cNvSpPr>
          <p:nvPr>
            <p:ph type="title"/>
          </p:nvPr>
        </p:nvSpPr>
        <p:spPr/>
        <p:txBody>
          <a:bodyPr/>
          <a:lstStyle/>
          <a:p>
            <a:r>
              <a:rPr lang="nb-NO" dirty="0" err="1"/>
              <a:t>Dialogmodellen.no</a:t>
            </a:r>
            <a:endParaRPr lang="nb-NO" dirty="0"/>
          </a:p>
        </p:txBody>
      </p:sp>
      <p:pic>
        <p:nvPicPr>
          <p:cNvPr id="2" name="dialogmodellen.mov">
            <a:hlinkClick r:id="" action="ppaction://media"/>
            <a:extLst>
              <a:ext uri="{FF2B5EF4-FFF2-40B4-BE49-F238E27FC236}">
                <a16:creationId xmlns:a16="http://schemas.microsoft.com/office/drawing/2014/main" id="{A27A29D8-4AC5-5E4E-A45A-BC21D85B4A6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76525" y="1937137"/>
            <a:ext cx="6838950" cy="4351338"/>
          </a:xfrm>
        </p:spPr>
      </p:pic>
      <p:pic>
        <p:nvPicPr>
          <p:cNvPr id="6" name="Bilde 5">
            <a:extLst>
              <a:ext uri="{FF2B5EF4-FFF2-40B4-BE49-F238E27FC236}">
                <a16:creationId xmlns:a16="http://schemas.microsoft.com/office/drawing/2014/main" id="{2DD287DC-A1D9-424E-979D-7417B9EB4649}"/>
              </a:ext>
            </a:extLst>
          </p:cNvPr>
          <p:cNvPicPr>
            <a:picLocks noChangeAspect="1"/>
          </p:cNvPicPr>
          <p:nvPr/>
        </p:nvPicPr>
        <p:blipFill>
          <a:blip r:embed="rId5"/>
          <a:stretch>
            <a:fillRect/>
          </a:stretch>
        </p:blipFill>
        <p:spPr>
          <a:xfrm>
            <a:off x="9786135" y="229470"/>
            <a:ext cx="2133600" cy="876300"/>
          </a:xfrm>
          <a:prstGeom prst="rect">
            <a:avLst/>
          </a:prstGeom>
        </p:spPr>
      </p:pic>
    </p:spTree>
    <p:extLst>
      <p:ext uri="{BB962C8B-B14F-4D97-AF65-F5344CB8AC3E}">
        <p14:creationId xmlns:p14="http://schemas.microsoft.com/office/powerpoint/2010/main" val="170443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8F1051D6-6448-8D40-B51B-E03345B3A2F9}"/>
              </a:ext>
            </a:extLst>
          </p:cNvPr>
          <p:cNvSpPr>
            <a:spLocks noGrp="1"/>
          </p:cNvSpPr>
          <p:nvPr>
            <p:ph type="title"/>
          </p:nvPr>
        </p:nvSpPr>
        <p:spPr>
          <a:xfrm>
            <a:off x="5297762" y="1053711"/>
            <a:ext cx="5638994" cy="1424446"/>
          </a:xfrm>
        </p:spPr>
        <p:txBody>
          <a:bodyPr>
            <a:normAutofit/>
          </a:bodyPr>
          <a:lstStyle/>
          <a:p>
            <a:r>
              <a:rPr lang="nb-NO" dirty="0">
                <a:solidFill>
                  <a:srgbClr val="FFFFFF"/>
                </a:solidFill>
              </a:rPr>
              <a:t>Mål</a:t>
            </a:r>
          </a:p>
        </p:txBody>
      </p:sp>
      <p:cxnSp>
        <p:nvCxnSpPr>
          <p:cNvPr id="22" name="Straight Connector 2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Plassholder for innhold 4">
            <a:extLst>
              <a:ext uri="{FF2B5EF4-FFF2-40B4-BE49-F238E27FC236}">
                <a16:creationId xmlns:a16="http://schemas.microsoft.com/office/drawing/2014/main" id="{3DC43833-CF69-8B40-9E78-DEDED82100EE}"/>
              </a:ext>
            </a:extLst>
          </p:cNvPr>
          <p:cNvSpPr>
            <a:spLocks noGrp="1"/>
          </p:cNvSpPr>
          <p:nvPr>
            <p:ph idx="1"/>
          </p:nvPr>
        </p:nvSpPr>
        <p:spPr>
          <a:xfrm>
            <a:off x="5297762" y="2478157"/>
            <a:ext cx="5747187" cy="3309275"/>
          </a:xfrm>
        </p:spPr>
        <p:txBody>
          <a:bodyPr anchor="t">
            <a:normAutofit lnSpcReduction="10000"/>
          </a:bodyPr>
          <a:lstStyle/>
          <a:p>
            <a:pPr marL="0" indent="0">
              <a:buNone/>
            </a:pPr>
            <a:endParaRPr lang="nb-NO" dirty="0">
              <a:solidFill>
                <a:srgbClr val="FFFFFF"/>
              </a:solidFill>
            </a:endParaRPr>
          </a:p>
          <a:p>
            <a:r>
              <a:rPr lang="nb-NO" dirty="0">
                <a:solidFill>
                  <a:srgbClr val="FFFFFF"/>
                </a:solidFill>
              </a:rPr>
              <a:t>Forebygge mot mobbing i barnehagen</a:t>
            </a:r>
          </a:p>
          <a:p>
            <a:r>
              <a:rPr lang="nb-NO" dirty="0">
                <a:solidFill>
                  <a:srgbClr val="FFFFFF"/>
                </a:solidFill>
              </a:rPr>
              <a:t>Gjøre samarbeidet mellom foreldre og ansatte enda bedre ved å skape dialog om ett tema som angår alle</a:t>
            </a:r>
          </a:p>
          <a:p>
            <a:r>
              <a:rPr lang="nb-NO" dirty="0">
                <a:solidFill>
                  <a:srgbClr val="FFFFFF"/>
                </a:solidFill>
              </a:rPr>
              <a:t>Økt innsats og bedre tiltak i arbeidet mot mobbing</a:t>
            </a:r>
          </a:p>
          <a:p>
            <a:endParaRPr lang="nb-NO" dirty="0">
              <a:solidFill>
                <a:srgbClr val="FFFFFF"/>
              </a:solidFill>
            </a:endParaRPr>
          </a:p>
        </p:txBody>
      </p:sp>
      <p:pic>
        <p:nvPicPr>
          <p:cNvPr id="9" name="Bilde 8">
            <a:extLst>
              <a:ext uri="{FF2B5EF4-FFF2-40B4-BE49-F238E27FC236}">
                <a16:creationId xmlns:a16="http://schemas.microsoft.com/office/drawing/2014/main" id="{FA45855E-C0A6-3F48-8749-5DF04F8C87B9}"/>
              </a:ext>
            </a:extLst>
          </p:cNvPr>
          <p:cNvPicPr/>
          <p:nvPr/>
        </p:nvPicPr>
        <p:blipFill>
          <a:blip r:embed="rId2"/>
          <a:stretch>
            <a:fillRect/>
          </a:stretch>
        </p:blipFill>
        <p:spPr>
          <a:xfrm>
            <a:off x="503584" y="3298004"/>
            <a:ext cx="3294957" cy="2734434"/>
          </a:xfrm>
          <a:prstGeom prst="rect">
            <a:avLst/>
          </a:prstGeom>
        </p:spPr>
      </p:pic>
      <p:pic>
        <p:nvPicPr>
          <p:cNvPr id="10" name="Bilde 9">
            <a:extLst>
              <a:ext uri="{FF2B5EF4-FFF2-40B4-BE49-F238E27FC236}">
                <a16:creationId xmlns:a16="http://schemas.microsoft.com/office/drawing/2014/main" id="{81F5AA24-F77C-184B-A595-42F692527E16}"/>
              </a:ext>
            </a:extLst>
          </p:cNvPr>
          <p:cNvPicPr>
            <a:picLocks noChangeAspect="1"/>
          </p:cNvPicPr>
          <p:nvPr/>
        </p:nvPicPr>
        <p:blipFill>
          <a:blip r:embed="rId3"/>
          <a:stretch>
            <a:fillRect/>
          </a:stretch>
        </p:blipFill>
        <p:spPr>
          <a:xfrm>
            <a:off x="692424" y="1026695"/>
            <a:ext cx="3533994" cy="1451462"/>
          </a:xfrm>
          <a:prstGeom prst="rect">
            <a:avLst/>
          </a:prstGeom>
        </p:spPr>
      </p:pic>
    </p:spTree>
    <p:extLst>
      <p:ext uri="{BB962C8B-B14F-4D97-AF65-F5344CB8AC3E}">
        <p14:creationId xmlns:p14="http://schemas.microsoft.com/office/powerpoint/2010/main" val="33877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D096869-3406-564D-A610-5E2B86656BE3}"/>
              </a:ext>
            </a:extLst>
          </p:cNvPr>
          <p:cNvSpPr>
            <a:spLocks noGrp="1"/>
          </p:cNvSpPr>
          <p:nvPr>
            <p:ph type="title"/>
          </p:nvPr>
        </p:nvSpPr>
        <p:spPr>
          <a:xfrm>
            <a:off x="5297762" y="1053711"/>
            <a:ext cx="5638994" cy="1424446"/>
          </a:xfrm>
        </p:spPr>
        <p:txBody>
          <a:bodyPr>
            <a:normAutofit/>
          </a:bodyPr>
          <a:lstStyle/>
          <a:p>
            <a:r>
              <a:rPr lang="nb-NO" dirty="0">
                <a:solidFill>
                  <a:srgbClr val="FFFFFF"/>
                </a:solidFill>
              </a:rPr>
              <a:t>Rammeplanen side 11</a:t>
            </a:r>
          </a:p>
        </p:txBody>
      </p:sp>
      <p:pic>
        <p:nvPicPr>
          <p:cNvPr id="4" name="Bilde 3">
            <a:extLst>
              <a:ext uri="{FF2B5EF4-FFF2-40B4-BE49-F238E27FC236}">
                <a16:creationId xmlns:a16="http://schemas.microsoft.com/office/drawing/2014/main" id="{74065E7B-7762-C040-82F3-D3F92F67833B}"/>
              </a:ext>
            </a:extLst>
          </p:cNvPr>
          <p:cNvPicPr>
            <a:picLocks noChangeAspect="1"/>
          </p:cNvPicPr>
          <p:nvPr/>
        </p:nvPicPr>
        <p:blipFill rotWithShape="1">
          <a:blip r:embed="rId2">
            <a:extLst/>
          </a:blip>
          <a:srcRect t="22218" r="-1" b="6458"/>
          <a:stretch/>
        </p:blipFill>
        <p:spPr>
          <a:xfrm>
            <a:off x="1074182" y="3473178"/>
            <a:ext cx="2601231" cy="2789902"/>
          </a:xfrm>
          <a:prstGeom prst="rect">
            <a:avLst/>
          </a:prstGeom>
        </p:spPr>
      </p:pic>
      <p:cxnSp>
        <p:nvCxnSpPr>
          <p:cNvPr id="13" name="Straight Connector 1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9D28174-0BD0-0446-8FD6-F1340A4973CD}"/>
              </a:ext>
            </a:extLst>
          </p:cNvPr>
          <p:cNvSpPr>
            <a:spLocks noGrp="1"/>
          </p:cNvSpPr>
          <p:nvPr>
            <p:ph idx="1"/>
          </p:nvPr>
        </p:nvSpPr>
        <p:spPr>
          <a:xfrm>
            <a:off x="5297762" y="2799889"/>
            <a:ext cx="5747187" cy="2987543"/>
          </a:xfrm>
        </p:spPr>
        <p:txBody>
          <a:bodyPr anchor="t">
            <a:normAutofit/>
          </a:bodyPr>
          <a:lstStyle/>
          <a:p>
            <a:pPr defTabSz="649852">
              <a:spcBef>
                <a:spcPts val="1700"/>
              </a:spcBef>
              <a:defRPr b="1">
                <a:solidFill>
                  <a:srgbClr val="000000"/>
                </a:solidFill>
                <a:latin typeface="Times New Roman"/>
                <a:ea typeface="Times New Roman"/>
                <a:cs typeface="Times New Roman"/>
                <a:sym typeface="Times New Roman"/>
              </a:defRPr>
            </a:pPr>
            <a:r>
              <a:rPr lang="nb-NO" sz="1900">
                <a:solidFill>
                  <a:srgbClr val="FFFFFF"/>
                </a:solidFill>
              </a:rPr>
              <a:t>Barnehagen skal bidra til barnas trivsel, livsglede, mestring og følelse av egenverd og forebygge krenkelser og mobbing. Om et barn opplever krenkelser eller mobbing, må barnehagen håndtere, stoppe og følge opp dette. </a:t>
            </a:r>
          </a:p>
          <a:p>
            <a:pPr defTabSz="649852">
              <a:spcBef>
                <a:spcPts val="1700"/>
              </a:spcBef>
              <a:defRPr b="1">
                <a:solidFill>
                  <a:srgbClr val="000000"/>
                </a:solidFill>
                <a:latin typeface="Times New Roman"/>
                <a:ea typeface="Times New Roman"/>
                <a:cs typeface="Times New Roman"/>
                <a:sym typeface="Times New Roman"/>
              </a:defRPr>
            </a:pPr>
            <a:r>
              <a:rPr lang="nb-NO" sz="1900">
                <a:solidFill>
                  <a:srgbClr val="FFFFFF"/>
                </a:solidFill>
              </a:rPr>
              <a:t>Barnehagen skal være et trygt og utfordrende sted der barna kan prøve ut ulike sider ved samspill, fellesskap og vennskap. Barna skal få støtte i å mestre motgang, håndtere utfordringer og bli kjent med egne og andres følelser</a:t>
            </a:r>
          </a:p>
        </p:txBody>
      </p:sp>
      <p:pic>
        <p:nvPicPr>
          <p:cNvPr id="8" name="Bilde 7">
            <a:extLst>
              <a:ext uri="{FF2B5EF4-FFF2-40B4-BE49-F238E27FC236}">
                <a16:creationId xmlns:a16="http://schemas.microsoft.com/office/drawing/2014/main" id="{620E34E5-661B-EC45-B163-2516458E5A6C}"/>
              </a:ext>
            </a:extLst>
          </p:cNvPr>
          <p:cNvPicPr>
            <a:picLocks noChangeAspect="1"/>
          </p:cNvPicPr>
          <p:nvPr/>
        </p:nvPicPr>
        <p:blipFill>
          <a:blip r:embed="rId3"/>
          <a:stretch>
            <a:fillRect/>
          </a:stretch>
        </p:blipFill>
        <p:spPr>
          <a:xfrm>
            <a:off x="692424" y="1026695"/>
            <a:ext cx="3533994" cy="1451462"/>
          </a:xfrm>
          <a:prstGeom prst="rect">
            <a:avLst/>
          </a:prstGeom>
        </p:spPr>
      </p:pic>
    </p:spTree>
    <p:extLst>
      <p:ext uri="{BB962C8B-B14F-4D97-AF65-F5344CB8AC3E}">
        <p14:creationId xmlns:p14="http://schemas.microsoft.com/office/powerpoint/2010/main" val="2509398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tel 1">
            <a:extLst>
              <a:ext uri="{FF2B5EF4-FFF2-40B4-BE49-F238E27FC236}">
                <a16:creationId xmlns:a16="http://schemas.microsoft.com/office/drawing/2014/main" id="{E8E0E5A7-53DC-FA41-B9D9-98BCDDCDF95D}"/>
              </a:ext>
            </a:extLst>
          </p:cNvPr>
          <p:cNvSpPr>
            <a:spLocks noGrp="1"/>
          </p:cNvSpPr>
          <p:nvPr>
            <p:ph type="title"/>
          </p:nvPr>
        </p:nvSpPr>
        <p:spPr>
          <a:xfrm>
            <a:off x="535020" y="685800"/>
            <a:ext cx="2780271" cy="5105400"/>
          </a:xfrm>
        </p:spPr>
        <p:txBody>
          <a:bodyPr>
            <a:normAutofit/>
          </a:bodyPr>
          <a:lstStyle/>
          <a:p>
            <a:r>
              <a:rPr lang="nb-NO" sz="4000">
                <a:solidFill>
                  <a:srgbClr val="FFFFFF"/>
                </a:solidFill>
              </a:rPr>
              <a:t>Dette vet vi om mobbing</a:t>
            </a:r>
          </a:p>
        </p:txBody>
      </p:sp>
      <p:graphicFrame>
        <p:nvGraphicFramePr>
          <p:cNvPr id="5" name="Plassholder for innhold 2">
            <a:extLst>
              <a:ext uri="{FF2B5EF4-FFF2-40B4-BE49-F238E27FC236}">
                <a16:creationId xmlns:a16="http://schemas.microsoft.com/office/drawing/2014/main" id="{529C0D16-FAB3-4CBD-BD94-7A89A7237327}"/>
              </a:ext>
            </a:extLst>
          </p:cNvPr>
          <p:cNvGraphicFramePr>
            <a:graphicFrameLocks noGrp="1"/>
          </p:cNvGraphicFramePr>
          <p:nvPr>
            <p:ph idx="1"/>
            <p:extLst>
              <p:ext uri="{D42A27DB-BD31-4B8C-83A1-F6EECF244321}">
                <p14:modId xmlns:p14="http://schemas.microsoft.com/office/powerpoint/2010/main" val="3186670386"/>
              </p:ext>
            </p:extLst>
          </p:nvPr>
        </p:nvGraphicFramePr>
        <p:xfrm>
          <a:off x="5050431" y="1353621"/>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Bilde 19">
            <a:extLst>
              <a:ext uri="{FF2B5EF4-FFF2-40B4-BE49-F238E27FC236}">
                <a16:creationId xmlns:a16="http://schemas.microsoft.com/office/drawing/2014/main" id="{327B093F-BCC3-FC4B-A06A-C881606FFC93}"/>
              </a:ext>
            </a:extLst>
          </p:cNvPr>
          <p:cNvPicPr>
            <a:picLocks noChangeAspect="1"/>
          </p:cNvPicPr>
          <p:nvPr/>
        </p:nvPicPr>
        <p:blipFill>
          <a:blip r:embed="rId7"/>
          <a:stretch>
            <a:fillRect/>
          </a:stretch>
        </p:blipFill>
        <p:spPr>
          <a:xfrm>
            <a:off x="9786135" y="229470"/>
            <a:ext cx="2133600" cy="876300"/>
          </a:xfrm>
          <a:prstGeom prst="rect">
            <a:avLst/>
          </a:prstGeom>
        </p:spPr>
      </p:pic>
    </p:spTree>
    <p:extLst>
      <p:ext uri="{BB962C8B-B14F-4D97-AF65-F5344CB8AC3E}">
        <p14:creationId xmlns:p14="http://schemas.microsoft.com/office/powerpoint/2010/main" val="3981085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3F82F5C-D0E1-8F43-A0EF-4E88B4F4892E}"/>
              </a:ext>
            </a:extLst>
          </p:cNvPr>
          <p:cNvSpPr>
            <a:spLocks noGrp="1"/>
          </p:cNvSpPr>
          <p:nvPr>
            <p:ph idx="1"/>
          </p:nvPr>
        </p:nvSpPr>
        <p:spPr>
          <a:xfrm>
            <a:off x="821515" y="2121762"/>
            <a:ext cx="6204984" cy="3626917"/>
          </a:xfrm>
        </p:spPr>
        <p:txBody>
          <a:bodyPr>
            <a:normAutofit/>
          </a:bodyPr>
          <a:lstStyle/>
          <a:p>
            <a:pPr marL="0" indent="0">
              <a:buNone/>
            </a:pPr>
            <a:r>
              <a:rPr lang="nb-NO" sz="2400" i="1" dirty="0"/>
              <a:t>«Mobbing av barn er handlinger fra voksne </a:t>
            </a:r>
            <a:endParaRPr lang="nb-NO" sz="2400" dirty="0"/>
          </a:p>
          <a:p>
            <a:pPr marL="0" indent="0">
              <a:buNone/>
            </a:pPr>
            <a:r>
              <a:rPr lang="nb-NO" sz="2400" i="1" dirty="0"/>
              <a:t>og/eller barn som </a:t>
            </a:r>
            <a:endParaRPr lang="nb-NO" sz="2400" dirty="0"/>
          </a:p>
          <a:p>
            <a:pPr marL="0" indent="0">
              <a:buNone/>
            </a:pPr>
            <a:r>
              <a:rPr lang="nb-NO" sz="2400" i="1" dirty="0"/>
              <a:t>hindrer </a:t>
            </a:r>
            <a:endParaRPr lang="nb-NO" sz="2400" dirty="0"/>
          </a:p>
          <a:p>
            <a:pPr marL="0" indent="0">
              <a:buNone/>
            </a:pPr>
            <a:r>
              <a:rPr lang="nb-NO" sz="2400" i="1" dirty="0"/>
              <a:t>opplevelsen av å høre til, </a:t>
            </a:r>
            <a:endParaRPr lang="nb-NO" sz="2400" dirty="0"/>
          </a:p>
          <a:p>
            <a:pPr marL="0" indent="0">
              <a:buNone/>
            </a:pPr>
            <a:r>
              <a:rPr lang="nb-NO" sz="2400" i="1" dirty="0"/>
              <a:t>å være en betydningsfull deltaker i fellesskapet </a:t>
            </a:r>
            <a:endParaRPr lang="nb-NO" sz="2400" dirty="0"/>
          </a:p>
          <a:p>
            <a:pPr marL="0" indent="0">
              <a:buNone/>
            </a:pPr>
            <a:r>
              <a:rPr lang="nb-NO" sz="2400" i="1" dirty="0"/>
              <a:t>og muligheten til medvirkning.»</a:t>
            </a:r>
            <a:endParaRPr lang="nb-NO" sz="2400" dirty="0"/>
          </a:p>
          <a:p>
            <a:pPr marL="0" indent="0">
              <a:buNone/>
            </a:pPr>
            <a:r>
              <a:rPr lang="nb-NO" sz="1200" dirty="0"/>
              <a:t> Lund, Helgeland &amp; </a:t>
            </a:r>
            <a:r>
              <a:rPr lang="nb-NO" sz="1200" dirty="0" err="1"/>
              <a:t>Kovac</a:t>
            </a:r>
            <a:r>
              <a:rPr lang="nb-NO" sz="1200" dirty="0"/>
              <a:t>,  2017</a:t>
            </a:r>
          </a:p>
        </p:txBody>
      </p:sp>
      <p:pic>
        <p:nvPicPr>
          <p:cNvPr id="4" name="Bilde 3" descr="Et bilde som inneholder innendørs, person, bord, sitter&#10;&#10;Automatisk generert beskrivelse">
            <a:extLst>
              <a:ext uri="{FF2B5EF4-FFF2-40B4-BE49-F238E27FC236}">
                <a16:creationId xmlns:a16="http://schemas.microsoft.com/office/drawing/2014/main" id="{95237964-1459-F94E-AB47-9953F0316A9B}"/>
              </a:ext>
            </a:extLst>
          </p:cNvPr>
          <p:cNvPicPr>
            <a:picLocks noChangeAspect="1"/>
          </p:cNvPicPr>
          <p:nvPr/>
        </p:nvPicPr>
        <p:blipFill rotWithShape="1">
          <a:blip r:embed="rId2">
            <a:extLst/>
          </a:blip>
          <a:srcRect l="19008" r="11964" b="2"/>
          <a:stretch/>
        </p:blipFill>
        <p:spPr>
          <a:xfrm>
            <a:off x="8563940" y="3931919"/>
            <a:ext cx="2184099" cy="2286000"/>
          </a:xfrm>
          <a:prstGeom prst="rect">
            <a:avLst/>
          </a:prstGeom>
        </p:spPr>
      </p:pic>
      <p:pic>
        <p:nvPicPr>
          <p:cNvPr id="6" name="Bilde 5">
            <a:extLst>
              <a:ext uri="{FF2B5EF4-FFF2-40B4-BE49-F238E27FC236}">
                <a16:creationId xmlns:a16="http://schemas.microsoft.com/office/drawing/2014/main" id="{ACDA8CB4-7CE8-C044-B2DF-51241494DE6D}"/>
              </a:ext>
            </a:extLst>
          </p:cNvPr>
          <p:cNvPicPr>
            <a:picLocks noChangeAspect="1"/>
          </p:cNvPicPr>
          <p:nvPr/>
        </p:nvPicPr>
        <p:blipFill>
          <a:blip r:embed="rId3"/>
          <a:stretch>
            <a:fillRect/>
          </a:stretch>
        </p:blipFill>
        <p:spPr>
          <a:xfrm>
            <a:off x="9786135" y="229470"/>
            <a:ext cx="2133600" cy="876300"/>
          </a:xfrm>
          <a:prstGeom prst="rect">
            <a:avLst/>
          </a:prstGeom>
        </p:spPr>
      </p:pic>
    </p:spTree>
    <p:extLst>
      <p:ext uri="{BB962C8B-B14F-4D97-AF65-F5344CB8AC3E}">
        <p14:creationId xmlns:p14="http://schemas.microsoft.com/office/powerpoint/2010/main" val="416194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E22289DD-069C-5A4D-B102-B20D4B975664}"/>
              </a:ext>
            </a:extLst>
          </p:cNvPr>
          <p:cNvSpPr/>
          <p:nvPr/>
        </p:nvSpPr>
        <p:spPr>
          <a:xfrm>
            <a:off x="4038600" y="2861628"/>
            <a:ext cx="2284095" cy="2051050"/>
          </a:xfrm>
          <a:prstGeom prst="ellipse">
            <a:avLst/>
          </a:prstGeom>
          <a:solidFill>
            <a:srgbClr val="E7576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4" name="Ellipse 3">
            <a:extLst>
              <a:ext uri="{FF2B5EF4-FFF2-40B4-BE49-F238E27FC236}">
                <a16:creationId xmlns:a16="http://schemas.microsoft.com/office/drawing/2014/main" id="{4E2EC75E-C5C3-8048-9FAC-6049F8F07416}"/>
              </a:ext>
            </a:extLst>
          </p:cNvPr>
          <p:cNvSpPr/>
          <p:nvPr/>
        </p:nvSpPr>
        <p:spPr>
          <a:xfrm>
            <a:off x="4837430" y="1945323"/>
            <a:ext cx="2284095" cy="2051050"/>
          </a:xfrm>
          <a:prstGeom prst="ellipse">
            <a:avLst/>
          </a:prstGeom>
          <a:solidFill>
            <a:schemeClr val="accent4">
              <a:lumMod val="60000"/>
              <a:lumOff val="40000"/>
              <a:alpha val="69000"/>
            </a:schemeClr>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5" name="Ellipse 4">
            <a:extLst>
              <a:ext uri="{FF2B5EF4-FFF2-40B4-BE49-F238E27FC236}">
                <a16:creationId xmlns:a16="http://schemas.microsoft.com/office/drawing/2014/main" id="{DAFD55D5-96B6-F641-B7E2-E28B7D805C30}"/>
              </a:ext>
            </a:extLst>
          </p:cNvPr>
          <p:cNvSpPr/>
          <p:nvPr/>
        </p:nvSpPr>
        <p:spPr>
          <a:xfrm>
            <a:off x="5869305" y="2856548"/>
            <a:ext cx="2284095" cy="2051050"/>
          </a:xfrm>
          <a:prstGeom prst="ellipse">
            <a:avLst/>
          </a:prstGeom>
          <a:solidFill>
            <a:schemeClr val="accent5">
              <a:alpha val="67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6" name="Tekstboks 4">
            <a:extLst>
              <a:ext uri="{FF2B5EF4-FFF2-40B4-BE49-F238E27FC236}">
                <a16:creationId xmlns:a16="http://schemas.microsoft.com/office/drawing/2014/main" id="{6EFC1568-E4DD-4242-8C6E-32D43A1D54B9}"/>
              </a:ext>
            </a:extLst>
          </p:cNvPr>
          <p:cNvSpPr txBox="1"/>
          <p:nvPr/>
        </p:nvSpPr>
        <p:spPr>
          <a:xfrm>
            <a:off x="5294630" y="2858453"/>
            <a:ext cx="1447165" cy="914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nb-NO" sz="1800" dirty="0">
                <a:effectLst/>
                <a:ea typeface="Calibri" panose="020F0502020204030204" pitchFamily="34" charset="0"/>
                <a:cs typeface="Times New Roman" panose="02020603050405020304" pitchFamily="18" charset="0"/>
              </a:rPr>
              <a:t>FLEKSIBILITET</a:t>
            </a:r>
            <a:endParaRPr lang="nb-NO" sz="1200" dirty="0">
              <a:effectLst/>
              <a:ea typeface="Calibri" panose="020F0502020204030204" pitchFamily="34" charset="0"/>
              <a:cs typeface="Times New Roman" panose="02020603050405020304" pitchFamily="18" charset="0"/>
            </a:endParaRPr>
          </a:p>
        </p:txBody>
      </p:sp>
      <p:sp>
        <p:nvSpPr>
          <p:cNvPr id="7" name="Tekstboks 5">
            <a:extLst>
              <a:ext uri="{FF2B5EF4-FFF2-40B4-BE49-F238E27FC236}">
                <a16:creationId xmlns:a16="http://schemas.microsoft.com/office/drawing/2014/main" id="{082B48CC-6ABD-794F-A6C8-F5ACDE09EBBF}"/>
              </a:ext>
            </a:extLst>
          </p:cNvPr>
          <p:cNvSpPr txBox="1"/>
          <p:nvPr/>
        </p:nvSpPr>
        <p:spPr>
          <a:xfrm>
            <a:off x="4265295" y="3544888"/>
            <a:ext cx="1684020" cy="914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nb-NO" sz="1800" dirty="0">
                <a:effectLst/>
                <a:ea typeface="Calibri" panose="020F0502020204030204" pitchFamily="34" charset="0"/>
                <a:cs typeface="Times New Roman" panose="02020603050405020304" pitchFamily="18" charset="0"/>
              </a:rPr>
              <a:t>OPPMERKSOMT</a:t>
            </a:r>
            <a:endParaRPr lang="nb-NO" sz="1200" dirty="0">
              <a:effectLst/>
              <a:ea typeface="Calibri" panose="020F0502020204030204" pitchFamily="34" charset="0"/>
              <a:cs typeface="Times New Roman" panose="02020603050405020304" pitchFamily="18" charset="0"/>
            </a:endParaRPr>
          </a:p>
          <a:p>
            <a:pPr>
              <a:spcAft>
                <a:spcPts val="0"/>
              </a:spcAft>
            </a:pPr>
            <a:r>
              <a:rPr lang="nb-NO" sz="1800" dirty="0">
                <a:effectLst/>
                <a:ea typeface="Calibri" panose="020F0502020204030204" pitchFamily="34" charset="0"/>
                <a:cs typeface="Times New Roman" panose="02020603050405020304" pitchFamily="18" charset="0"/>
              </a:rPr>
              <a:t>NÆRVÆR</a:t>
            </a:r>
            <a:endParaRPr lang="nb-NO" sz="1200" dirty="0">
              <a:effectLst/>
              <a:ea typeface="Calibri" panose="020F0502020204030204" pitchFamily="34" charset="0"/>
              <a:cs typeface="Times New Roman" panose="02020603050405020304" pitchFamily="18" charset="0"/>
            </a:endParaRPr>
          </a:p>
        </p:txBody>
      </p:sp>
      <p:sp>
        <p:nvSpPr>
          <p:cNvPr id="8" name="Tekstboks 6">
            <a:extLst>
              <a:ext uri="{FF2B5EF4-FFF2-40B4-BE49-F238E27FC236}">
                <a16:creationId xmlns:a16="http://schemas.microsoft.com/office/drawing/2014/main" id="{6A3A0CD0-C813-DB4B-9C81-AEBAA62025DD}"/>
              </a:ext>
            </a:extLst>
          </p:cNvPr>
          <p:cNvSpPr txBox="1"/>
          <p:nvPr/>
        </p:nvSpPr>
        <p:spPr>
          <a:xfrm>
            <a:off x="6322695" y="3659823"/>
            <a:ext cx="1056640" cy="9144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nb-NO" sz="1800" dirty="0">
                <a:effectLst/>
                <a:ea typeface="Calibri" panose="020F0502020204030204" pitchFamily="34" charset="0"/>
                <a:cs typeface="Times New Roman" panose="02020603050405020304" pitchFamily="18" charset="0"/>
              </a:rPr>
              <a:t>RAUSHET</a:t>
            </a:r>
            <a:endParaRPr lang="nb-NO" sz="1200" dirty="0">
              <a:effectLst/>
              <a:ea typeface="Calibri" panose="020F0502020204030204" pitchFamily="34" charset="0"/>
              <a:cs typeface="Times New Roman" panose="02020603050405020304" pitchFamily="18" charset="0"/>
            </a:endParaRPr>
          </a:p>
        </p:txBody>
      </p:sp>
      <p:sp>
        <p:nvSpPr>
          <p:cNvPr id="9" name="TekstSylinder 8">
            <a:extLst>
              <a:ext uri="{FF2B5EF4-FFF2-40B4-BE49-F238E27FC236}">
                <a16:creationId xmlns:a16="http://schemas.microsoft.com/office/drawing/2014/main" id="{92B42A62-1CDA-2A40-A29B-379165A94708}"/>
              </a:ext>
            </a:extLst>
          </p:cNvPr>
          <p:cNvSpPr txBox="1"/>
          <p:nvPr/>
        </p:nvSpPr>
        <p:spPr>
          <a:xfrm>
            <a:off x="7792278" y="1828800"/>
            <a:ext cx="2760756" cy="1292662"/>
          </a:xfrm>
          <a:prstGeom prst="rect">
            <a:avLst/>
          </a:prstGeom>
          <a:noFill/>
        </p:spPr>
        <p:txBody>
          <a:bodyPr wrap="none" rtlCol="0">
            <a:spAutoFit/>
          </a:bodyPr>
          <a:lstStyle/>
          <a:p>
            <a:r>
              <a:rPr lang="nb-NO" dirty="0"/>
              <a:t>FLEKSIBILITET betyr å</a:t>
            </a:r>
          </a:p>
          <a:p>
            <a:r>
              <a:rPr lang="nb-NO" sz="1400" dirty="0"/>
              <a:t>kunne revurdere egne</a:t>
            </a:r>
          </a:p>
          <a:p>
            <a:r>
              <a:rPr lang="nb-NO" sz="1400" dirty="0"/>
              <a:t> synspunkter, </a:t>
            </a:r>
          </a:p>
          <a:p>
            <a:r>
              <a:rPr lang="nb-NO" sz="1400" dirty="0"/>
              <a:t>villighet til å la seg bevege </a:t>
            </a:r>
          </a:p>
          <a:p>
            <a:r>
              <a:rPr lang="nb-NO" sz="1400" dirty="0"/>
              <a:t>og å være åpen for andres innspill</a:t>
            </a:r>
            <a:r>
              <a:rPr lang="nb-NO" dirty="0"/>
              <a:t>. </a:t>
            </a:r>
          </a:p>
        </p:txBody>
      </p:sp>
      <p:sp>
        <p:nvSpPr>
          <p:cNvPr id="10" name="TekstSylinder 9">
            <a:extLst>
              <a:ext uri="{FF2B5EF4-FFF2-40B4-BE49-F238E27FC236}">
                <a16:creationId xmlns:a16="http://schemas.microsoft.com/office/drawing/2014/main" id="{9D929051-7F3B-CB4C-AA66-386A4022039F}"/>
              </a:ext>
            </a:extLst>
          </p:cNvPr>
          <p:cNvSpPr txBox="1"/>
          <p:nvPr/>
        </p:nvSpPr>
        <p:spPr>
          <a:xfrm>
            <a:off x="1103243" y="3071191"/>
            <a:ext cx="1878496" cy="3662541"/>
          </a:xfrm>
          <a:prstGeom prst="rect">
            <a:avLst/>
          </a:prstGeom>
          <a:noFill/>
        </p:spPr>
        <p:txBody>
          <a:bodyPr wrap="square" rtlCol="0">
            <a:spAutoFit/>
          </a:bodyPr>
          <a:lstStyle/>
          <a:p>
            <a:r>
              <a:rPr lang="nb-NO" dirty="0"/>
              <a:t>OPPMERKSOMT NÆRVÆR betyr å </a:t>
            </a:r>
          </a:p>
          <a:p>
            <a:pPr marL="342900" indent="-342900">
              <a:buAutoNum type="arabicParenR"/>
            </a:pPr>
            <a:r>
              <a:rPr lang="nb-NO" sz="1400" b="1" dirty="0"/>
              <a:t>Vær her-og-nå</a:t>
            </a:r>
            <a:r>
              <a:rPr lang="nb-NO" sz="1400" dirty="0"/>
              <a:t>. Det betyr at du er fullt og helt tilstede på det som skjer her og nå. </a:t>
            </a:r>
          </a:p>
          <a:p>
            <a:pPr marL="342900" indent="-342900">
              <a:buAutoNum type="arabicParenR"/>
            </a:pPr>
            <a:r>
              <a:rPr lang="nb-NO" sz="1400" dirty="0"/>
              <a:t>Ta egne tanker og følelser som oppstår underveis på alvor. Tenk gjennom hvordan de kan formidles på en god måte til andre </a:t>
            </a:r>
          </a:p>
        </p:txBody>
      </p:sp>
      <p:sp>
        <p:nvSpPr>
          <p:cNvPr id="11" name="TekstSylinder 10">
            <a:extLst>
              <a:ext uri="{FF2B5EF4-FFF2-40B4-BE49-F238E27FC236}">
                <a16:creationId xmlns:a16="http://schemas.microsoft.com/office/drawing/2014/main" id="{3B2E1335-64FD-B64D-8240-B6020566F686}"/>
              </a:ext>
            </a:extLst>
          </p:cNvPr>
          <p:cNvSpPr txBox="1"/>
          <p:nvPr/>
        </p:nvSpPr>
        <p:spPr>
          <a:xfrm>
            <a:off x="8686800" y="3996373"/>
            <a:ext cx="1997765" cy="1661993"/>
          </a:xfrm>
          <a:prstGeom prst="rect">
            <a:avLst/>
          </a:prstGeom>
          <a:noFill/>
        </p:spPr>
        <p:txBody>
          <a:bodyPr wrap="square" rtlCol="0">
            <a:spAutoFit/>
          </a:bodyPr>
          <a:lstStyle/>
          <a:p>
            <a:r>
              <a:rPr lang="nb-NO" dirty="0"/>
              <a:t>RAUSHET betyr </a:t>
            </a:r>
            <a:r>
              <a:rPr lang="nb-NO" sz="1400" dirty="0"/>
              <a:t>aksept for ulikhet, og erkjenne at vi ikke er perfekte. Derfor møter vi hverandre med respekt og en ikke-dømmende holdning.</a:t>
            </a:r>
          </a:p>
        </p:txBody>
      </p:sp>
      <p:pic>
        <p:nvPicPr>
          <p:cNvPr id="12" name="Bilde 11">
            <a:extLst>
              <a:ext uri="{FF2B5EF4-FFF2-40B4-BE49-F238E27FC236}">
                <a16:creationId xmlns:a16="http://schemas.microsoft.com/office/drawing/2014/main" id="{B45011F3-42D2-124E-8370-6879E5E5E508}"/>
              </a:ext>
            </a:extLst>
          </p:cNvPr>
          <p:cNvPicPr>
            <a:picLocks noChangeAspect="1"/>
          </p:cNvPicPr>
          <p:nvPr/>
        </p:nvPicPr>
        <p:blipFill>
          <a:blip r:embed="rId2"/>
          <a:stretch>
            <a:fillRect/>
          </a:stretch>
        </p:blipFill>
        <p:spPr>
          <a:xfrm>
            <a:off x="9786135" y="229470"/>
            <a:ext cx="2133600" cy="876300"/>
          </a:xfrm>
          <a:prstGeom prst="rect">
            <a:avLst/>
          </a:prstGeom>
        </p:spPr>
      </p:pic>
    </p:spTree>
    <p:extLst>
      <p:ext uri="{BB962C8B-B14F-4D97-AF65-F5344CB8AC3E}">
        <p14:creationId xmlns:p14="http://schemas.microsoft.com/office/powerpoint/2010/main" val="23961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91D1D648-52A3-9245-9749-974302DDA96A}"/>
              </a:ext>
            </a:extLst>
          </p:cNvPr>
          <p:cNvSpPr>
            <a:spLocks noGrp="1"/>
          </p:cNvSpPr>
          <p:nvPr>
            <p:ph type="title"/>
          </p:nvPr>
        </p:nvSpPr>
        <p:spPr>
          <a:xfrm>
            <a:off x="4384039" y="365125"/>
            <a:ext cx="7164493" cy="1325563"/>
          </a:xfrm>
        </p:spPr>
        <p:txBody>
          <a:bodyPr>
            <a:normAutofit/>
          </a:bodyPr>
          <a:lstStyle/>
          <a:p>
            <a:r>
              <a:rPr lang="nb-NO" dirty="0"/>
              <a:t>Dette sier barn om mobbing </a:t>
            </a:r>
          </a:p>
        </p:txBody>
      </p:sp>
      <p:sp>
        <p:nvSpPr>
          <p:cNvPr id="3" name="Plassholder for innhold 2">
            <a:extLst>
              <a:ext uri="{FF2B5EF4-FFF2-40B4-BE49-F238E27FC236}">
                <a16:creationId xmlns:a16="http://schemas.microsoft.com/office/drawing/2014/main" id="{32A52E46-4636-0D4B-8597-99EC59EF7BB3}"/>
              </a:ext>
            </a:extLst>
          </p:cNvPr>
          <p:cNvSpPr>
            <a:spLocks noGrp="1"/>
          </p:cNvSpPr>
          <p:nvPr>
            <p:ph idx="1"/>
          </p:nvPr>
        </p:nvSpPr>
        <p:spPr>
          <a:xfrm>
            <a:off x="4387515" y="2022601"/>
            <a:ext cx="7161017" cy="4154361"/>
          </a:xfrm>
        </p:spPr>
        <p:txBody>
          <a:bodyPr>
            <a:normAutofit lnSpcReduction="10000"/>
          </a:bodyPr>
          <a:lstStyle/>
          <a:p>
            <a:r>
              <a:rPr lang="nb-NO" sz="2000" b="1" dirty="0"/>
              <a:t>Mobbing - et litt slemt ord</a:t>
            </a:r>
            <a:endParaRPr lang="nb-NO" sz="2000" dirty="0"/>
          </a:p>
          <a:p>
            <a:r>
              <a:rPr lang="nb-NO" sz="2000" b="1" dirty="0"/>
              <a:t>Å erte, bare litt slemmere</a:t>
            </a:r>
            <a:endParaRPr lang="nb-NO" sz="2000" dirty="0"/>
          </a:p>
          <a:p>
            <a:r>
              <a:rPr lang="nb-NO" sz="2000" b="1" dirty="0"/>
              <a:t>Når noen er slemme mot andre barn: slår, dytter og sparker</a:t>
            </a:r>
            <a:endParaRPr lang="nb-NO" sz="2000" dirty="0"/>
          </a:p>
          <a:p>
            <a:r>
              <a:rPr lang="nb-NO" sz="2000" b="1" dirty="0"/>
              <a:t>Når noen gjør noe dumt med vilje</a:t>
            </a:r>
            <a:endParaRPr lang="nb-NO" sz="2000" dirty="0"/>
          </a:p>
          <a:p>
            <a:r>
              <a:rPr lang="nb-NO" sz="2000" b="1" dirty="0"/>
              <a:t>Når noen holdes utenfor leken</a:t>
            </a:r>
            <a:endParaRPr lang="nb-NO" sz="2000" dirty="0"/>
          </a:p>
          <a:p>
            <a:r>
              <a:rPr lang="nb-NO" sz="2000" b="1" dirty="0"/>
              <a:t>Det betyr at noen slår hverandre</a:t>
            </a:r>
            <a:endParaRPr lang="nb-NO" sz="2000" dirty="0"/>
          </a:p>
          <a:p>
            <a:r>
              <a:rPr lang="nb-NO" sz="2000" b="1" dirty="0"/>
              <a:t>Å si noe som ikke er sant</a:t>
            </a:r>
            <a:endParaRPr lang="nb-NO" sz="2000" dirty="0"/>
          </a:p>
          <a:p>
            <a:r>
              <a:rPr lang="nb-NO" sz="2000" b="1" dirty="0"/>
              <a:t>Sånn at de liksom erter, og hvis de sier at noen skal se opp - så klyper de - det er slemt</a:t>
            </a:r>
            <a:endParaRPr lang="nb-NO" sz="2000" dirty="0"/>
          </a:p>
          <a:p>
            <a:r>
              <a:rPr lang="nb-NO" sz="2000" b="1" dirty="0" err="1"/>
              <a:t>Æda</a:t>
            </a:r>
            <a:r>
              <a:rPr lang="nb-NO" sz="2000" b="1" dirty="0"/>
              <a:t>-</a:t>
            </a:r>
            <a:r>
              <a:rPr lang="nb-NO" sz="2000" b="1" dirty="0" err="1"/>
              <a:t>bæda</a:t>
            </a:r>
            <a:r>
              <a:rPr lang="nb-NO" sz="2000" b="1" dirty="0"/>
              <a:t>-busa</a:t>
            </a:r>
          </a:p>
          <a:p>
            <a:pPr marL="0" indent="0">
              <a:buNone/>
            </a:pPr>
            <a:r>
              <a:rPr lang="nb-NO" sz="1500" b="1" dirty="0"/>
              <a:t>Fra forskningsprosjektet: «Hele barnet, hele løpet; Mobbing i barnehagen», (Lund m.fl.,2015)</a:t>
            </a:r>
            <a:endParaRPr lang="nb-NO" sz="2000" dirty="0"/>
          </a:p>
        </p:txBody>
      </p:sp>
      <p:pic>
        <p:nvPicPr>
          <p:cNvPr id="8" name="Bilde 7">
            <a:extLst>
              <a:ext uri="{FF2B5EF4-FFF2-40B4-BE49-F238E27FC236}">
                <a16:creationId xmlns:a16="http://schemas.microsoft.com/office/drawing/2014/main" id="{A02A7963-9BA7-2645-93EE-39532F960A38}"/>
              </a:ext>
            </a:extLst>
          </p:cNvPr>
          <p:cNvPicPr>
            <a:picLocks noChangeAspect="1"/>
          </p:cNvPicPr>
          <p:nvPr/>
        </p:nvPicPr>
        <p:blipFill>
          <a:blip r:embed="rId2"/>
          <a:stretch>
            <a:fillRect/>
          </a:stretch>
        </p:blipFill>
        <p:spPr>
          <a:xfrm>
            <a:off x="643468" y="5738812"/>
            <a:ext cx="2133600" cy="876300"/>
          </a:xfrm>
          <a:prstGeom prst="rect">
            <a:avLst/>
          </a:prstGeom>
        </p:spPr>
      </p:pic>
    </p:spTree>
    <p:extLst>
      <p:ext uri="{BB962C8B-B14F-4D97-AF65-F5344CB8AC3E}">
        <p14:creationId xmlns:p14="http://schemas.microsoft.com/office/powerpoint/2010/main" val="128377965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5E0635-0A6C-E140-8C86-C0761A48F27D}"/>
              </a:ext>
            </a:extLst>
          </p:cNvPr>
          <p:cNvSpPr>
            <a:spLocks noGrp="1"/>
          </p:cNvSpPr>
          <p:nvPr>
            <p:ph type="title"/>
          </p:nvPr>
        </p:nvSpPr>
        <p:spPr>
          <a:xfrm>
            <a:off x="4965430" y="629268"/>
            <a:ext cx="6586491" cy="1286160"/>
          </a:xfrm>
        </p:spPr>
        <p:txBody>
          <a:bodyPr anchor="b">
            <a:normAutofit/>
          </a:bodyPr>
          <a:lstStyle/>
          <a:p>
            <a:r>
              <a:rPr lang="nb-NO" dirty="0"/>
              <a:t>Plan for kvelden</a:t>
            </a:r>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5E592166-0B60-9B4D-8493-EA70BB91391E}"/>
              </a:ext>
            </a:extLst>
          </p:cNvPr>
          <p:cNvSpPr>
            <a:spLocks noGrp="1"/>
          </p:cNvSpPr>
          <p:nvPr>
            <p:ph idx="1"/>
          </p:nvPr>
        </p:nvSpPr>
        <p:spPr>
          <a:xfrm>
            <a:off x="4965431" y="2438400"/>
            <a:ext cx="6586489" cy="3785419"/>
          </a:xfrm>
        </p:spPr>
        <p:txBody>
          <a:bodyPr>
            <a:normAutofit/>
          </a:bodyPr>
          <a:lstStyle/>
          <a:p>
            <a:endParaRPr lang="nb-NO" sz="2000" dirty="0"/>
          </a:p>
        </p:txBody>
      </p:sp>
      <p:pic>
        <p:nvPicPr>
          <p:cNvPr id="6" name="Bilde 5">
            <a:extLst>
              <a:ext uri="{FF2B5EF4-FFF2-40B4-BE49-F238E27FC236}">
                <a16:creationId xmlns:a16="http://schemas.microsoft.com/office/drawing/2014/main" id="{7EB9FCC8-A540-D54E-BC21-E77C923319BA}"/>
              </a:ext>
            </a:extLst>
          </p:cNvPr>
          <p:cNvPicPr>
            <a:picLocks noChangeAspect="1"/>
          </p:cNvPicPr>
          <p:nvPr/>
        </p:nvPicPr>
        <p:blipFill>
          <a:blip r:embed="rId2"/>
          <a:stretch>
            <a:fillRect/>
          </a:stretch>
        </p:blipFill>
        <p:spPr>
          <a:xfrm>
            <a:off x="9786135" y="229470"/>
            <a:ext cx="2133600" cy="876300"/>
          </a:xfrm>
          <a:prstGeom prst="rect">
            <a:avLst/>
          </a:prstGeom>
        </p:spPr>
      </p:pic>
    </p:spTree>
    <p:extLst>
      <p:ext uri="{BB962C8B-B14F-4D97-AF65-F5344CB8AC3E}">
        <p14:creationId xmlns:p14="http://schemas.microsoft.com/office/powerpoint/2010/main" val="153545321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427</Words>
  <Application>Microsoft Macintosh PowerPoint</Application>
  <PresentationFormat>Widescreen</PresentationFormat>
  <Paragraphs>47</Paragraphs>
  <Slides>10</Slides>
  <Notes>0</Notes>
  <HiddenSlides>0</HiddenSlides>
  <MMClips>1</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10</vt:i4>
      </vt:variant>
    </vt:vector>
  </HeadingPairs>
  <TitlesOfParts>
    <vt:vector size="15" baseType="lpstr">
      <vt:lpstr>Arial</vt:lpstr>
      <vt:lpstr>Calibri</vt:lpstr>
      <vt:lpstr>Calibri Light</vt:lpstr>
      <vt:lpstr>Times New Roman</vt:lpstr>
      <vt:lpstr>Office-tema</vt:lpstr>
      <vt:lpstr>I samarbeid mot mobbing: Dialogmodellen</vt:lpstr>
      <vt:lpstr>Dialogmodellen.no</vt:lpstr>
      <vt:lpstr>Mål</vt:lpstr>
      <vt:lpstr>Rammeplanen side 11</vt:lpstr>
      <vt:lpstr>Dette vet vi om mobbing</vt:lpstr>
      <vt:lpstr>PowerPoint-presentasjon</vt:lpstr>
      <vt:lpstr>PowerPoint-presentasjon</vt:lpstr>
      <vt:lpstr>Dette sier barn om mobbing </vt:lpstr>
      <vt:lpstr>Plan for kvelden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samarbeid mot mobbing: Dialogmodellen</dc:title>
  <dc:creator>Ingrid Lund</dc:creator>
  <cp:lastModifiedBy>Anne Olava Jensen</cp:lastModifiedBy>
  <cp:revision>3</cp:revision>
  <dcterms:created xsi:type="dcterms:W3CDTF">2019-04-27T15:31:02Z</dcterms:created>
  <dcterms:modified xsi:type="dcterms:W3CDTF">2019-05-02T06:37:29Z</dcterms:modified>
</cp:coreProperties>
</file>